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563" r:id="rId3"/>
    <p:sldId id="915" r:id="rId4"/>
    <p:sldId id="930" r:id="rId5"/>
    <p:sldId id="921" r:id="rId6"/>
    <p:sldId id="922" r:id="rId7"/>
    <p:sldId id="923" r:id="rId8"/>
    <p:sldId id="918" r:id="rId9"/>
    <p:sldId id="916" r:id="rId10"/>
    <p:sldId id="902" r:id="rId11"/>
    <p:sldId id="909" r:id="rId12"/>
    <p:sldId id="927" r:id="rId13"/>
    <p:sldId id="936" r:id="rId14"/>
    <p:sldId id="937" r:id="rId15"/>
    <p:sldId id="935" r:id="rId16"/>
    <p:sldId id="940" r:id="rId17"/>
    <p:sldId id="932" r:id="rId18"/>
    <p:sldId id="941" r:id="rId19"/>
    <p:sldId id="929" r:id="rId20"/>
    <p:sldId id="933" r:id="rId2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илимонов Андрей Александрович" initials="ФА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3300"/>
    <a:srgbClr val="008080"/>
    <a:srgbClr val="FFCC00"/>
    <a:srgbClr val="FF0066"/>
    <a:srgbClr val="0033CC"/>
    <a:srgbClr val="FF7C8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3" autoAdjust="0"/>
    <p:restoredTop sz="94627" autoAdjust="0"/>
  </p:normalViewPr>
  <p:slideViewPr>
    <p:cSldViewPr>
      <p:cViewPr varScale="1">
        <p:scale>
          <a:sx n="92" d="100"/>
          <a:sy n="92" d="100"/>
        </p:scale>
        <p:origin x="1320" y="90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97810229413937"/>
          <c:y val="0.18440173153124137"/>
          <c:w val="0.6069702919477491"/>
          <c:h val="0.5880090284192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40-EF41-B7B0-2B28D1478A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40-EF41-B7B0-2B28D1478A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40-EF41-B7B0-2B28D1478A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40-EF41-B7B0-2B28D1478A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E40-EF41-B7B0-2B28D1478A09}"/>
              </c:ext>
            </c:extLst>
          </c:dPt>
          <c:dPt>
            <c:idx val="5"/>
            <c:bubble3D val="0"/>
            <c:explosion val="7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E40-EF41-B7B0-2B28D1478A0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E40-EF41-B7B0-2B28D1478A09}"/>
              </c:ext>
            </c:extLst>
          </c:dPt>
          <c:dLbls>
            <c:dLbl>
              <c:idx val="0"/>
              <c:layout>
                <c:manualLayout>
                  <c:x val="-0.2759364457503537"/>
                  <c:y val="-2.757130108348546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556317335945146"/>
                      <c:h val="0.123871910111869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492218957449124"/>
                  <c:y val="-1.3851965463014489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4469039068451409"/>
                      <c:h val="0.140833041933062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9623462835999563E-4"/>
                  <c:y val="-5.0145205682054418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264361736859288"/>
                      <c:h val="0.2171883476830242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0612799250785248E-2"/>
                  <c:y val="0.499080349097013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E40-EF41-B7B0-2B28D1478A09}"/>
                </c:ext>
                <c:ext xmlns:c15="http://schemas.microsoft.com/office/drawing/2012/chart" uri="{CE6537A1-D6FC-4f65-9D91-7224C49458BB}">
                  <c15:layout>
                    <c:manualLayout>
                      <c:w val="0.1886549134835129"/>
                      <c:h val="0.2350605492868113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2199539870033549"/>
                  <c:y val="0.29306321288375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E40-EF41-B7B0-2B28D1478A09}"/>
                </c:ext>
                <c:ext xmlns:c15="http://schemas.microsoft.com/office/drawing/2012/chart" uri="{CE6537A1-D6FC-4f65-9D91-7224C49458BB}">
                  <c15:layout>
                    <c:manualLayout>
                      <c:w val="0.17667232560670368"/>
                      <c:h val="0.2045945287270732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0569867808637828"/>
                  <c:y val="3.8929895135108354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5184982043747959"/>
                      <c:h val="0.1988867382591504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3.0289694199586461E-2"/>
                  <c:y val="0.13648145243638621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E40-EF41-B7B0-2B28D1478A09}"/>
                </c:ext>
                <c:ext xmlns:c15="http://schemas.microsoft.com/office/drawing/2012/chart" uri="{CE6537A1-D6FC-4f65-9D91-7224C49458BB}">
                  <c15:layout>
                    <c:manualLayout>
                      <c:w val="0.23874480356948524"/>
                      <c:h val="0.17838642701781934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7.4576341277614533E-2"/>
                  <c:y val="7.1316244298062006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E40-EF41-B7B0-2B28D1478A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24448601588856242"/>
                  <c:y val="3.268290471136949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E40-EF41-B7B0-2B28D1478A09}"/>
                </c:ext>
                <c:ext xmlns:c15="http://schemas.microsoft.com/office/drawing/2012/chart" uri="{CE6537A1-D6FC-4f65-9D91-7224C49458BB}">
                  <c15:layout>
                    <c:manualLayout>
                      <c:w val="0.17393252802263576"/>
                      <c:h val="0.19457247685735501"/>
                    </c:manualLayout>
                  </c15:layout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E40-EF41-B7B0-2B28D1478A0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Предоставление услуг ЖКХ</c:v>
                </c:pt>
                <c:pt idx="1">
                  <c:v>IT, компьютерная и оргтехника</c:v>
                </c:pt>
                <c:pt idx="2">
                  <c:v>Лекарственные препараты и медицинские изделия</c:v>
                </c:pt>
                <c:pt idx="3">
                  <c:v>Транспорт и пассажирские перевозки</c:v>
                </c:pt>
                <c:pt idx="4">
                  <c:v>Продукты питания</c:v>
                </c:pt>
                <c:pt idx="5">
                  <c:v>Строительный комплекс (в т.ч. строительство, ремонт и обслуживание дорог)</c:v>
                </c:pt>
                <c:pt idx="6">
                  <c:v>Сделки с недвижимостью</c:v>
                </c:pt>
                <c:pt idx="7">
                  <c:v>Прочее</c:v>
                </c:pt>
                <c:pt idx="8">
                  <c:v>Горюче-смазочные материалы</c:v>
                </c:pt>
                <c:pt idx="9">
                  <c:v>Охрана и безопасность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0.03</c:v>
                </c:pt>
                <c:pt idx="1">
                  <c:v>0.02</c:v>
                </c:pt>
                <c:pt idx="2">
                  <c:v>0.16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0.28999999999999998</c:v>
                </c:pt>
                <c:pt idx="6">
                  <c:v>7.0000000000000007E-2</c:v>
                </c:pt>
                <c:pt idx="7">
                  <c:v>0.23</c:v>
                </c:pt>
                <c:pt idx="8">
                  <c:v>0.02</c:v>
                </c:pt>
                <c:pt idx="9" formatCode="0%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E40-EF41-B7B0-2B28D1478A0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405441062104209E-2"/>
          <c:y val="5.5748038025790467E-2"/>
          <c:w val="0.83557671832759317"/>
          <c:h val="0.45249669971310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Лист1!$Q$6</c:f>
              <c:strCache>
                <c:ptCount val="1"/>
                <c:pt idx="0">
                  <c:v>Кол-во дел, возбужденных по ст. 178 УК РФ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Лист1!$P$19:$P$29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Лист1!$Q$19:$Q$29</c:f>
              <c:numCache>
                <c:formatCode>General</c:formatCode>
                <c:ptCount val="11"/>
                <c:pt idx="0">
                  <c:v>14</c:v>
                </c:pt>
                <c:pt idx="1">
                  <c:v>8</c:v>
                </c:pt>
                <c:pt idx="2">
                  <c:v>9</c:v>
                </c:pt>
                <c:pt idx="3">
                  <c:v>13</c:v>
                </c:pt>
                <c:pt idx="4">
                  <c:v>5</c:v>
                </c:pt>
                <c:pt idx="5">
                  <c:v>9</c:v>
                </c:pt>
                <c:pt idx="6">
                  <c:v>6</c:v>
                </c:pt>
                <c:pt idx="7">
                  <c:v>1</c:v>
                </c:pt>
                <c:pt idx="8">
                  <c:v>3</c:v>
                </c:pt>
                <c:pt idx="9">
                  <c:v>8</c:v>
                </c:pt>
                <c:pt idx="10">
                  <c:v>14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5A5-5045-B658-8B3B7A3EAE0A}"/>
            </c:ext>
          </c:extLst>
        </c:ser>
        <c:ser>
          <c:idx val="1"/>
          <c:order val="1"/>
          <c:tx>
            <c:strRef>
              <c:f>Лист1!$R$6</c:f>
              <c:strCache>
                <c:ptCount val="1"/>
                <c:pt idx="0">
                  <c:v>Кол-во осужденных по ст. 178 УК РФ (в т.ч., где ст. 178 УК РФ являлась дополнительной статьей квалификации)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A5-5045-B658-8B3B7A3EAE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Лист1!$P$19:$P$29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Лист1!$R$19:$R$29</c:f>
              <c:numCache>
                <c:formatCode>General</c:formatCode>
                <c:ptCount val="11"/>
                <c:pt idx="0">
                  <c:v>1</c:v>
                </c:pt>
                <c:pt idx="1">
                  <c:v>9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5A5-5045-B658-8B3B7A3EAE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0008472"/>
        <c:axId val="400008864"/>
      </c:lineChart>
      <c:catAx>
        <c:axId val="40000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00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0008864"/>
        <c:scaling>
          <c:orientation val="minMax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Кол-во дел</a:t>
                </a:r>
              </a:p>
            </c:rich>
          </c:tx>
          <c:layout>
            <c:manualLayout>
              <c:xMode val="edge"/>
              <c:yMode val="edge"/>
              <c:x val="1.7297297297297315E-2"/>
              <c:y val="0.33110403005644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400008472"/>
        <c:crosses val="autoZero"/>
        <c:crossBetween val="midCat"/>
        <c:majorUnit val="1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196908676813691E-2"/>
          <c:y val="0.70602995651926415"/>
          <c:w val="0.84180878050586982"/>
          <c:h val="0.22270723435833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spcBef>
              <a:spcPts val="0"/>
            </a:spcBef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86BB5-FA48-4EE1-B27F-39A5A4E56F30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5D3C53F-C001-4056-BEBA-4B7BC55CF309}">
      <dgm:prSet custT="1"/>
      <dgm:spPr/>
      <dgm:t>
        <a:bodyPr/>
        <a:lstStyle/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Участниками </a:t>
          </a:r>
          <a:r>
            <a:rPr lang="ru-RU" sz="1600" b="1" kern="1200" dirty="0" err="1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антиконкурентных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соглашений являются десятки компаний производителей, официальные дистрибьюторы и заказчики</a:t>
          </a:r>
        </a:p>
      </dgm:t>
    </dgm:pt>
    <dgm:pt modelId="{7697668A-515F-48AB-BC6F-B0D3B80710D8}" type="sibTrans" cxnId="{9388841D-7D59-42A3-A1A3-85C8E74DFF02}">
      <dgm:prSet/>
      <dgm:spPr/>
      <dgm:t>
        <a:bodyPr/>
        <a:lstStyle/>
        <a:p>
          <a:endParaRPr lang="ru-RU" sz="1600"/>
        </a:p>
      </dgm:t>
    </dgm:pt>
    <dgm:pt modelId="{DA5B1910-2CFC-4251-8C65-C36D29C1B9CA}" type="parTrans" cxnId="{9388841D-7D59-42A3-A1A3-85C8E74DFF02}">
      <dgm:prSet/>
      <dgm:spPr/>
      <dgm:t>
        <a:bodyPr/>
        <a:lstStyle/>
        <a:p>
          <a:endParaRPr lang="ru-RU" sz="1600"/>
        </a:p>
      </dgm:t>
    </dgm:pt>
    <dgm:pt modelId="{5111E13F-6D61-4891-AE49-2FD371137766}">
      <dgm:prSet custT="1"/>
      <dgm:spPr/>
      <dgm:t>
        <a:bodyPr/>
        <a:lstStyle/>
        <a:p>
          <a:r>
            <a:rPr lang="ru-RU" sz="1600" b="1" kern="1200" dirty="0" err="1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Антиконкурентные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соглашения распространяются практически на все фармацевтические группы лекарственных препаратов, а также практически на все виды изделий медицинского назначения</a:t>
          </a:r>
        </a:p>
      </dgm:t>
    </dgm:pt>
    <dgm:pt modelId="{B1D0693E-C538-41B0-86E9-0675B0C41C44}" type="sibTrans" cxnId="{169FF2BF-A853-456C-823A-7F7441E26493}">
      <dgm:prSet/>
      <dgm:spPr/>
      <dgm:t>
        <a:bodyPr/>
        <a:lstStyle/>
        <a:p>
          <a:endParaRPr lang="ru-RU" sz="1600"/>
        </a:p>
      </dgm:t>
    </dgm:pt>
    <dgm:pt modelId="{92AB1085-4A0E-4D8F-A965-F47384EB0866}" type="parTrans" cxnId="{169FF2BF-A853-456C-823A-7F7441E26493}">
      <dgm:prSet/>
      <dgm:spPr/>
      <dgm:t>
        <a:bodyPr/>
        <a:lstStyle/>
        <a:p>
          <a:endParaRPr lang="ru-RU" sz="1600"/>
        </a:p>
      </dgm:t>
    </dgm:pt>
    <dgm:pt modelId="{9B16B606-87CA-4946-A5F7-24ABA4800D49}">
      <dgm:prSet phldrT="[Текст]" custT="1"/>
      <dgm:spPr/>
      <dgm:t>
        <a:bodyPr/>
        <a:lstStyle/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Признаки картелей при проведении более 11 тыс. открытых аукционов в электронной форме</a:t>
          </a:r>
        </a:p>
      </dgm:t>
    </dgm:pt>
    <dgm:pt modelId="{C3078B71-3DE9-4DDB-B7A4-4D80BBC1D11C}" type="sibTrans" cxnId="{75EDB164-8431-42EB-BD3D-1D928672CC05}">
      <dgm:prSet/>
      <dgm:spPr/>
      <dgm:t>
        <a:bodyPr/>
        <a:lstStyle/>
        <a:p>
          <a:endParaRPr lang="ru-RU" sz="1600"/>
        </a:p>
      </dgm:t>
    </dgm:pt>
    <dgm:pt modelId="{30722ABA-9AB6-460C-A725-C38AFF7E4DF1}" type="parTrans" cxnId="{75EDB164-8431-42EB-BD3D-1D928672CC05}">
      <dgm:prSet/>
      <dgm:spPr/>
      <dgm:t>
        <a:bodyPr/>
        <a:lstStyle/>
        <a:p>
          <a:endParaRPr lang="ru-RU" sz="1600"/>
        </a:p>
      </dgm:t>
    </dgm:pt>
    <dgm:pt modelId="{53B931FE-AF8F-4005-BCD3-7CC1E55EE20F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Картели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действуют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на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территории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82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регионов</a:t>
          </a:r>
        </a:p>
      </dgm:t>
    </dgm:pt>
    <dgm:pt modelId="{E757CD77-170C-462E-9A31-66CE08D45E8C}" type="sibTrans" cxnId="{860D6799-160A-49ED-9B56-3C07C68D81D5}">
      <dgm:prSet/>
      <dgm:spPr/>
      <dgm:t>
        <a:bodyPr/>
        <a:lstStyle/>
        <a:p>
          <a:endParaRPr lang="ru-RU" sz="1600"/>
        </a:p>
      </dgm:t>
    </dgm:pt>
    <dgm:pt modelId="{4E06E634-EF2B-4E67-AC40-6E0A1674C33D}" type="parTrans" cxnId="{860D6799-160A-49ED-9B56-3C07C68D81D5}">
      <dgm:prSet/>
      <dgm:spPr/>
      <dgm:t>
        <a:bodyPr/>
        <a:lstStyle/>
        <a:p>
          <a:endParaRPr lang="ru-RU" sz="1600"/>
        </a:p>
      </dgm:t>
    </dgm:pt>
    <dgm:pt modelId="{E0AC1FFF-BA7F-4C66-BFBA-BC7C5120560F}">
      <dgm:prSet custT="1"/>
      <dgm:spPr/>
      <dgm:t>
        <a:bodyPr/>
        <a:lstStyle/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ходе проведения проверок обнаружены признаки коррумпированности должностных лиц медицинских учреждений</a:t>
          </a:r>
        </a:p>
      </dgm:t>
    </dgm:pt>
    <dgm:pt modelId="{ED795C10-AA0B-43FB-A8E0-E8C1F87CC9C7}" type="parTrans" cxnId="{CE8C3875-7976-4A57-89D4-EB173333BAD3}">
      <dgm:prSet/>
      <dgm:spPr/>
      <dgm:t>
        <a:bodyPr/>
        <a:lstStyle/>
        <a:p>
          <a:endParaRPr lang="ru-RU" sz="1600"/>
        </a:p>
      </dgm:t>
    </dgm:pt>
    <dgm:pt modelId="{624845EC-C983-4E1F-8866-69CBAF09261F}" type="sibTrans" cxnId="{CE8C3875-7976-4A57-89D4-EB173333BAD3}">
      <dgm:prSet/>
      <dgm:spPr/>
      <dgm:t>
        <a:bodyPr/>
        <a:lstStyle/>
        <a:p>
          <a:endParaRPr lang="ru-RU" sz="1600"/>
        </a:p>
      </dgm:t>
    </dgm:pt>
    <dgm:pt modelId="{9DE28DE4-C7D9-4F29-8720-AD43322D633A}">
      <dgm:prSet custT="1"/>
      <dgm:spPr/>
      <dgm:t>
        <a:bodyPr/>
        <a:lstStyle/>
        <a:p>
          <a:r>
            <a:rPr lang="ru-RU" sz="1600" b="1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Общая сумма начальных (максимальных) цен контрактов – более 137 млрд рублей</a:t>
          </a:r>
        </a:p>
      </dgm:t>
    </dgm:pt>
    <dgm:pt modelId="{7B7BB1FA-687D-4A36-81B2-016DD821B0E1}" type="parTrans" cxnId="{35C2750B-9F4A-4235-A5C5-2AE01921C0DD}">
      <dgm:prSet/>
      <dgm:spPr/>
      <dgm:t>
        <a:bodyPr/>
        <a:lstStyle/>
        <a:p>
          <a:endParaRPr lang="ru-RU" sz="1600"/>
        </a:p>
      </dgm:t>
    </dgm:pt>
    <dgm:pt modelId="{33AE5C60-FCAB-4828-80DF-E5CE48679482}" type="sibTrans" cxnId="{35C2750B-9F4A-4235-A5C5-2AE01921C0DD}">
      <dgm:prSet/>
      <dgm:spPr/>
      <dgm:t>
        <a:bodyPr/>
        <a:lstStyle/>
        <a:p>
          <a:endParaRPr lang="ru-RU" sz="1600"/>
        </a:p>
      </dgm:t>
    </dgm:pt>
    <dgm:pt modelId="{0B2D4102-3F10-421E-B83F-19CE9D0EBAEB}" type="pres">
      <dgm:prSet presAssocID="{6C486BB5-FA48-4EE1-B27F-39A5A4E56F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8FFB9-5D4E-45D2-80A5-7727B2BD31B2}" type="pres">
      <dgm:prSet presAssocID="{53B931FE-AF8F-4005-BCD3-7CC1E55EE20F}" presName="comp" presStyleCnt="0"/>
      <dgm:spPr/>
    </dgm:pt>
    <dgm:pt modelId="{F4EF9054-A144-4A69-8A17-3E68DDB96DB6}" type="pres">
      <dgm:prSet presAssocID="{53B931FE-AF8F-4005-BCD3-7CC1E55EE20F}" presName="box" presStyleLbl="node1" presStyleIdx="0" presStyleCnt="6" custLinFactNeighborX="183" custLinFactNeighborY="-1067"/>
      <dgm:spPr/>
      <dgm:t>
        <a:bodyPr/>
        <a:lstStyle/>
        <a:p>
          <a:endParaRPr lang="ru-RU"/>
        </a:p>
      </dgm:t>
    </dgm:pt>
    <dgm:pt modelId="{19ECB384-92F3-4D25-84CF-DA21AEA6758C}" type="pres">
      <dgm:prSet presAssocID="{53B931FE-AF8F-4005-BCD3-7CC1E55EE20F}" presName="img" presStyleLbl="fgImgPlace1" presStyleIdx="0" presStyleCnt="6" custLinFactNeighborX="-3073" custLinFactNeighborY="-1114"/>
      <dgm:spPr>
        <a:blipFill dpi="0" rotWithShape="1">
          <a:blip xmlns:r="http://schemas.openxmlformats.org/officeDocument/2006/relationships" r:embed="rId1"/>
          <a:srcRect/>
          <a:stretch>
            <a:fillRect l="1" t="-14606" r="4232" b="8246"/>
          </a:stretch>
        </a:blipFill>
      </dgm:spPr>
    </dgm:pt>
    <dgm:pt modelId="{032FE7BB-B00F-44C5-A577-7E859F6DC028}" type="pres">
      <dgm:prSet presAssocID="{53B931FE-AF8F-4005-BCD3-7CC1E55EE20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A8ADE-01EF-4327-B714-5C8869CF666E}" type="pres">
      <dgm:prSet presAssocID="{E757CD77-170C-462E-9A31-66CE08D45E8C}" presName="spacer" presStyleCnt="0"/>
      <dgm:spPr/>
    </dgm:pt>
    <dgm:pt modelId="{74594372-03C2-4C95-BA51-ACACC430EEAC}" type="pres">
      <dgm:prSet presAssocID="{9B16B606-87CA-4946-A5F7-24ABA4800D49}" presName="comp" presStyleCnt="0"/>
      <dgm:spPr/>
    </dgm:pt>
    <dgm:pt modelId="{54B59EF6-7D3A-4D8F-8C84-9F7E0731BB91}" type="pres">
      <dgm:prSet presAssocID="{9B16B606-87CA-4946-A5F7-24ABA4800D49}" presName="box" presStyleLbl="node1" presStyleIdx="1" presStyleCnt="6"/>
      <dgm:spPr/>
      <dgm:t>
        <a:bodyPr/>
        <a:lstStyle/>
        <a:p>
          <a:endParaRPr lang="ru-RU"/>
        </a:p>
      </dgm:t>
    </dgm:pt>
    <dgm:pt modelId="{5F9AE14B-40F9-4161-85CF-97BD51D3C307}" type="pres">
      <dgm:prSet presAssocID="{9B16B606-87CA-4946-A5F7-24ABA4800D49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</dgm:pt>
    <dgm:pt modelId="{5661162F-158B-410F-A08C-E48D5CB90131}" type="pres">
      <dgm:prSet presAssocID="{9B16B606-87CA-4946-A5F7-24ABA4800D49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5E7C9-3B85-4A23-922D-634BC9D6E452}" type="pres">
      <dgm:prSet presAssocID="{C3078B71-3DE9-4DDB-B7A4-4D80BBC1D11C}" presName="spacer" presStyleCnt="0"/>
      <dgm:spPr/>
    </dgm:pt>
    <dgm:pt modelId="{F9B3148D-2FA5-4677-80C7-9ADDFAEE8B66}" type="pres">
      <dgm:prSet presAssocID="{9DE28DE4-C7D9-4F29-8720-AD43322D633A}" presName="comp" presStyleCnt="0"/>
      <dgm:spPr/>
    </dgm:pt>
    <dgm:pt modelId="{CC15D452-3BEA-4F51-95F3-B1DEC7864A35}" type="pres">
      <dgm:prSet presAssocID="{9DE28DE4-C7D9-4F29-8720-AD43322D633A}" presName="box" presStyleLbl="node1" presStyleIdx="2" presStyleCnt="6"/>
      <dgm:spPr/>
      <dgm:t>
        <a:bodyPr/>
        <a:lstStyle/>
        <a:p>
          <a:endParaRPr lang="ru-RU"/>
        </a:p>
      </dgm:t>
    </dgm:pt>
    <dgm:pt modelId="{62FDD6D5-6312-4020-9C42-30BCFBF257AD}" type="pres">
      <dgm:prSet presAssocID="{9DE28DE4-C7D9-4F29-8720-AD43322D633A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CD98ED-9D44-41DC-B064-AEC16E338A4F}" type="pres">
      <dgm:prSet presAssocID="{9DE28DE4-C7D9-4F29-8720-AD43322D633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7CF10-9702-4316-8D7B-EDC5F44AAB15}" type="pres">
      <dgm:prSet presAssocID="{33AE5C60-FCAB-4828-80DF-E5CE48679482}" presName="spacer" presStyleCnt="0"/>
      <dgm:spPr/>
    </dgm:pt>
    <dgm:pt modelId="{B4DD29C3-DA77-47D6-9641-F7684971398F}" type="pres">
      <dgm:prSet presAssocID="{5111E13F-6D61-4891-AE49-2FD371137766}" presName="comp" presStyleCnt="0"/>
      <dgm:spPr/>
    </dgm:pt>
    <dgm:pt modelId="{E02F7394-AFAE-43A5-8DE1-387D28853C3B}" type="pres">
      <dgm:prSet presAssocID="{5111E13F-6D61-4891-AE49-2FD371137766}" presName="box" presStyleLbl="node1" presStyleIdx="3" presStyleCnt="6"/>
      <dgm:spPr/>
      <dgm:t>
        <a:bodyPr/>
        <a:lstStyle/>
        <a:p>
          <a:endParaRPr lang="ru-RU"/>
        </a:p>
      </dgm:t>
    </dgm:pt>
    <dgm:pt modelId="{9BF47935-8D37-47A3-AEC7-502B90DE1846}" type="pres">
      <dgm:prSet presAssocID="{5111E13F-6D61-4891-AE49-2FD371137766}" presName="img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</dgm:spPr>
      <dgm:t>
        <a:bodyPr/>
        <a:lstStyle/>
        <a:p>
          <a:endParaRPr lang="ru-RU"/>
        </a:p>
      </dgm:t>
    </dgm:pt>
    <dgm:pt modelId="{CD30960B-DBB1-44A8-9F5F-D4B97158ACDA}" type="pres">
      <dgm:prSet presAssocID="{5111E13F-6D61-4891-AE49-2FD371137766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CEDF3-B825-41F4-B171-137CF36A5CFB}" type="pres">
      <dgm:prSet presAssocID="{B1D0693E-C538-41B0-86E9-0675B0C41C44}" presName="spacer" presStyleCnt="0"/>
      <dgm:spPr/>
    </dgm:pt>
    <dgm:pt modelId="{31CEB603-289B-429A-A1A1-5C147F817227}" type="pres">
      <dgm:prSet presAssocID="{55D3C53F-C001-4056-BEBA-4B7BC55CF309}" presName="comp" presStyleCnt="0"/>
      <dgm:spPr/>
    </dgm:pt>
    <dgm:pt modelId="{EC613C34-F8C5-47D6-90EC-97778881049E}" type="pres">
      <dgm:prSet presAssocID="{55D3C53F-C001-4056-BEBA-4B7BC55CF309}" presName="box" presStyleLbl="node1" presStyleIdx="4" presStyleCnt="6"/>
      <dgm:spPr/>
      <dgm:t>
        <a:bodyPr/>
        <a:lstStyle/>
        <a:p>
          <a:endParaRPr lang="ru-RU"/>
        </a:p>
      </dgm:t>
    </dgm:pt>
    <dgm:pt modelId="{C0807228-F0AA-4FA3-A95E-DCC5E97199CD}" type="pres">
      <dgm:prSet presAssocID="{55D3C53F-C001-4056-BEBA-4B7BC55CF309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71E5F37-02F4-4A41-B58E-0F9BBBB904F4}" type="pres">
      <dgm:prSet presAssocID="{55D3C53F-C001-4056-BEBA-4B7BC55CF30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B7D3C-6E2B-4B51-BD02-49E9C13F0B2A}" type="pres">
      <dgm:prSet presAssocID="{7697668A-515F-48AB-BC6F-B0D3B80710D8}" presName="spacer" presStyleCnt="0"/>
      <dgm:spPr/>
    </dgm:pt>
    <dgm:pt modelId="{B4C1D967-2ADD-4A35-8971-208DA19C6CE8}" type="pres">
      <dgm:prSet presAssocID="{E0AC1FFF-BA7F-4C66-BFBA-BC7C5120560F}" presName="comp" presStyleCnt="0"/>
      <dgm:spPr/>
    </dgm:pt>
    <dgm:pt modelId="{51E95192-4367-4989-B9BC-2327F8AA0E1F}" type="pres">
      <dgm:prSet presAssocID="{E0AC1FFF-BA7F-4C66-BFBA-BC7C5120560F}" presName="box" presStyleLbl="node1" presStyleIdx="5" presStyleCnt="6"/>
      <dgm:spPr/>
      <dgm:t>
        <a:bodyPr/>
        <a:lstStyle/>
        <a:p>
          <a:endParaRPr lang="ru-RU"/>
        </a:p>
      </dgm:t>
    </dgm:pt>
    <dgm:pt modelId="{ACAD4751-64CA-4806-9F3F-F2A05CBD6592}" type="pres">
      <dgm:prSet presAssocID="{E0AC1FFF-BA7F-4C66-BFBA-BC7C5120560F}" presName="img" presStyleLbl="fgImgPlace1" presStyleIdx="5" presStyleCnt="6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9" t="-47743" r="1549" b="-44539"/>
          </a:stretch>
        </a:blipFill>
      </dgm:spPr>
    </dgm:pt>
    <dgm:pt modelId="{8A4491A8-09CB-4861-9007-4FFB0847EBCB}" type="pres">
      <dgm:prSet presAssocID="{E0AC1FFF-BA7F-4C66-BFBA-BC7C5120560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150741-63F4-4815-BF28-D9E305D1A456}" type="presOf" srcId="{E0AC1FFF-BA7F-4C66-BFBA-BC7C5120560F}" destId="{8A4491A8-09CB-4861-9007-4FFB0847EBCB}" srcOrd="1" destOrd="0" presId="urn:microsoft.com/office/officeart/2005/8/layout/vList4"/>
    <dgm:cxn modelId="{AE6EA67B-11BB-4DD1-8A31-10A101DBD61A}" type="presOf" srcId="{6C486BB5-FA48-4EE1-B27F-39A5A4E56F30}" destId="{0B2D4102-3F10-421E-B83F-19CE9D0EBAEB}" srcOrd="0" destOrd="0" presId="urn:microsoft.com/office/officeart/2005/8/layout/vList4"/>
    <dgm:cxn modelId="{BDEDC3FC-58E4-42BB-BE3C-81D64BAE48CD}" type="presOf" srcId="{5111E13F-6D61-4891-AE49-2FD371137766}" destId="{CD30960B-DBB1-44A8-9F5F-D4B97158ACDA}" srcOrd="1" destOrd="0" presId="urn:microsoft.com/office/officeart/2005/8/layout/vList4"/>
    <dgm:cxn modelId="{9388841D-7D59-42A3-A1A3-85C8E74DFF02}" srcId="{6C486BB5-FA48-4EE1-B27F-39A5A4E56F30}" destId="{55D3C53F-C001-4056-BEBA-4B7BC55CF309}" srcOrd="4" destOrd="0" parTransId="{DA5B1910-2CFC-4251-8C65-C36D29C1B9CA}" sibTransId="{7697668A-515F-48AB-BC6F-B0D3B80710D8}"/>
    <dgm:cxn modelId="{75EDB164-8431-42EB-BD3D-1D928672CC05}" srcId="{6C486BB5-FA48-4EE1-B27F-39A5A4E56F30}" destId="{9B16B606-87CA-4946-A5F7-24ABA4800D49}" srcOrd="1" destOrd="0" parTransId="{30722ABA-9AB6-460C-A725-C38AFF7E4DF1}" sibTransId="{C3078B71-3DE9-4DDB-B7A4-4D80BBC1D11C}"/>
    <dgm:cxn modelId="{5A996F04-2244-41CA-81B1-0265004F4A49}" type="presOf" srcId="{53B931FE-AF8F-4005-BCD3-7CC1E55EE20F}" destId="{F4EF9054-A144-4A69-8A17-3E68DDB96DB6}" srcOrd="0" destOrd="0" presId="urn:microsoft.com/office/officeart/2005/8/layout/vList4"/>
    <dgm:cxn modelId="{198AE63A-2008-43E3-897B-B0765FE816C9}" type="presOf" srcId="{55D3C53F-C001-4056-BEBA-4B7BC55CF309}" destId="{B71E5F37-02F4-4A41-B58E-0F9BBBB904F4}" srcOrd="1" destOrd="0" presId="urn:microsoft.com/office/officeart/2005/8/layout/vList4"/>
    <dgm:cxn modelId="{8BEA9887-CB49-43F0-A762-1D242A3A70A4}" type="presOf" srcId="{5111E13F-6D61-4891-AE49-2FD371137766}" destId="{E02F7394-AFAE-43A5-8DE1-387D28853C3B}" srcOrd="0" destOrd="0" presId="urn:microsoft.com/office/officeart/2005/8/layout/vList4"/>
    <dgm:cxn modelId="{35C2750B-9F4A-4235-A5C5-2AE01921C0DD}" srcId="{6C486BB5-FA48-4EE1-B27F-39A5A4E56F30}" destId="{9DE28DE4-C7D9-4F29-8720-AD43322D633A}" srcOrd="2" destOrd="0" parTransId="{7B7BB1FA-687D-4A36-81B2-016DD821B0E1}" sibTransId="{33AE5C60-FCAB-4828-80DF-E5CE48679482}"/>
    <dgm:cxn modelId="{860D6799-160A-49ED-9B56-3C07C68D81D5}" srcId="{6C486BB5-FA48-4EE1-B27F-39A5A4E56F30}" destId="{53B931FE-AF8F-4005-BCD3-7CC1E55EE20F}" srcOrd="0" destOrd="0" parTransId="{4E06E634-EF2B-4E67-AC40-6E0A1674C33D}" sibTransId="{E757CD77-170C-462E-9A31-66CE08D45E8C}"/>
    <dgm:cxn modelId="{5B710D71-3527-4B76-96FE-CF28562F5706}" type="presOf" srcId="{9DE28DE4-C7D9-4F29-8720-AD43322D633A}" destId="{54CD98ED-9D44-41DC-B064-AEC16E338A4F}" srcOrd="1" destOrd="0" presId="urn:microsoft.com/office/officeart/2005/8/layout/vList4"/>
    <dgm:cxn modelId="{BE3344D8-1B3E-4CC3-AC75-1E247EFFBF16}" type="presOf" srcId="{55D3C53F-C001-4056-BEBA-4B7BC55CF309}" destId="{EC613C34-F8C5-47D6-90EC-97778881049E}" srcOrd="0" destOrd="0" presId="urn:microsoft.com/office/officeart/2005/8/layout/vList4"/>
    <dgm:cxn modelId="{6354AB7B-3D0B-4AFB-890C-A9B5F6DA56A7}" type="presOf" srcId="{E0AC1FFF-BA7F-4C66-BFBA-BC7C5120560F}" destId="{51E95192-4367-4989-B9BC-2327F8AA0E1F}" srcOrd="0" destOrd="0" presId="urn:microsoft.com/office/officeart/2005/8/layout/vList4"/>
    <dgm:cxn modelId="{B4D8B1EF-1AA3-469F-A54D-B460E9349FE4}" type="presOf" srcId="{9B16B606-87CA-4946-A5F7-24ABA4800D49}" destId="{54B59EF6-7D3A-4D8F-8C84-9F7E0731BB91}" srcOrd="0" destOrd="0" presId="urn:microsoft.com/office/officeart/2005/8/layout/vList4"/>
    <dgm:cxn modelId="{CE8C3875-7976-4A57-89D4-EB173333BAD3}" srcId="{6C486BB5-FA48-4EE1-B27F-39A5A4E56F30}" destId="{E0AC1FFF-BA7F-4C66-BFBA-BC7C5120560F}" srcOrd="5" destOrd="0" parTransId="{ED795C10-AA0B-43FB-A8E0-E8C1F87CC9C7}" sibTransId="{624845EC-C983-4E1F-8866-69CBAF09261F}"/>
    <dgm:cxn modelId="{6D486D3A-EE62-4B58-AE58-A6D4A03C0044}" type="presOf" srcId="{53B931FE-AF8F-4005-BCD3-7CC1E55EE20F}" destId="{032FE7BB-B00F-44C5-A577-7E859F6DC028}" srcOrd="1" destOrd="0" presId="urn:microsoft.com/office/officeart/2005/8/layout/vList4"/>
    <dgm:cxn modelId="{169FF2BF-A853-456C-823A-7F7441E26493}" srcId="{6C486BB5-FA48-4EE1-B27F-39A5A4E56F30}" destId="{5111E13F-6D61-4891-AE49-2FD371137766}" srcOrd="3" destOrd="0" parTransId="{92AB1085-4A0E-4D8F-A965-F47384EB0866}" sibTransId="{B1D0693E-C538-41B0-86E9-0675B0C41C44}"/>
    <dgm:cxn modelId="{1D72AA6B-14E0-449E-BE76-8E4198FEC064}" type="presOf" srcId="{9DE28DE4-C7D9-4F29-8720-AD43322D633A}" destId="{CC15D452-3BEA-4F51-95F3-B1DEC7864A35}" srcOrd="0" destOrd="0" presId="urn:microsoft.com/office/officeart/2005/8/layout/vList4"/>
    <dgm:cxn modelId="{3D9CE15B-36CE-48AC-B597-228F5BF72EF7}" type="presOf" srcId="{9B16B606-87CA-4946-A5F7-24ABA4800D49}" destId="{5661162F-158B-410F-A08C-E48D5CB90131}" srcOrd="1" destOrd="0" presId="urn:microsoft.com/office/officeart/2005/8/layout/vList4"/>
    <dgm:cxn modelId="{6B50982A-4293-4D61-B73E-C00A8D3860CE}" type="presParOf" srcId="{0B2D4102-3F10-421E-B83F-19CE9D0EBAEB}" destId="{0D78FFB9-5D4E-45D2-80A5-7727B2BD31B2}" srcOrd="0" destOrd="0" presId="urn:microsoft.com/office/officeart/2005/8/layout/vList4"/>
    <dgm:cxn modelId="{2873B108-0810-470E-9696-2916A8D8D3CD}" type="presParOf" srcId="{0D78FFB9-5D4E-45D2-80A5-7727B2BD31B2}" destId="{F4EF9054-A144-4A69-8A17-3E68DDB96DB6}" srcOrd="0" destOrd="0" presId="urn:microsoft.com/office/officeart/2005/8/layout/vList4"/>
    <dgm:cxn modelId="{41731354-1F1A-4746-941C-ECAD0F585607}" type="presParOf" srcId="{0D78FFB9-5D4E-45D2-80A5-7727B2BD31B2}" destId="{19ECB384-92F3-4D25-84CF-DA21AEA6758C}" srcOrd="1" destOrd="0" presId="urn:microsoft.com/office/officeart/2005/8/layout/vList4"/>
    <dgm:cxn modelId="{2787DD57-5476-4523-B09B-7BB8B4DFC0AE}" type="presParOf" srcId="{0D78FFB9-5D4E-45D2-80A5-7727B2BD31B2}" destId="{032FE7BB-B00F-44C5-A577-7E859F6DC028}" srcOrd="2" destOrd="0" presId="urn:microsoft.com/office/officeart/2005/8/layout/vList4"/>
    <dgm:cxn modelId="{2619BE14-ED73-4A04-ACBB-91ABDDB2E8D9}" type="presParOf" srcId="{0B2D4102-3F10-421E-B83F-19CE9D0EBAEB}" destId="{F02A8ADE-01EF-4327-B714-5C8869CF666E}" srcOrd="1" destOrd="0" presId="urn:microsoft.com/office/officeart/2005/8/layout/vList4"/>
    <dgm:cxn modelId="{15697123-292B-48CD-859E-43904D28F4D8}" type="presParOf" srcId="{0B2D4102-3F10-421E-B83F-19CE9D0EBAEB}" destId="{74594372-03C2-4C95-BA51-ACACC430EEAC}" srcOrd="2" destOrd="0" presId="urn:microsoft.com/office/officeart/2005/8/layout/vList4"/>
    <dgm:cxn modelId="{26E5FD3F-9233-4641-90A0-BD53F032B66A}" type="presParOf" srcId="{74594372-03C2-4C95-BA51-ACACC430EEAC}" destId="{54B59EF6-7D3A-4D8F-8C84-9F7E0731BB91}" srcOrd="0" destOrd="0" presId="urn:microsoft.com/office/officeart/2005/8/layout/vList4"/>
    <dgm:cxn modelId="{DA7F988C-B964-41E9-92BE-A9CFD1D0B48B}" type="presParOf" srcId="{74594372-03C2-4C95-BA51-ACACC430EEAC}" destId="{5F9AE14B-40F9-4161-85CF-97BD51D3C307}" srcOrd="1" destOrd="0" presId="urn:microsoft.com/office/officeart/2005/8/layout/vList4"/>
    <dgm:cxn modelId="{79C5DD06-DACC-42CA-AAEE-ECACED514640}" type="presParOf" srcId="{74594372-03C2-4C95-BA51-ACACC430EEAC}" destId="{5661162F-158B-410F-A08C-E48D5CB90131}" srcOrd="2" destOrd="0" presId="urn:microsoft.com/office/officeart/2005/8/layout/vList4"/>
    <dgm:cxn modelId="{794C0F5D-45D7-4A65-8ECE-518B4EBD7069}" type="presParOf" srcId="{0B2D4102-3F10-421E-B83F-19CE9D0EBAEB}" destId="{0D65E7C9-3B85-4A23-922D-634BC9D6E452}" srcOrd="3" destOrd="0" presId="urn:microsoft.com/office/officeart/2005/8/layout/vList4"/>
    <dgm:cxn modelId="{7AC35DA1-CA8C-4DCA-924C-7178F0B92DBF}" type="presParOf" srcId="{0B2D4102-3F10-421E-B83F-19CE9D0EBAEB}" destId="{F9B3148D-2FA5-4677-80C7-9ADDFAEE8B66}" srcOrd="4" destOrd="0" presId="urn:microsoft.com/office/officeart/2005/8/layout/vList4"/>
    <dgm:cxn modelId="{208E43C4-38B6-4744-9012-81AE38023FFC}" type="presParOf" srcId="{F9B3148D-2FA5-4677-80C7-9ADDFAEE8B66}" destId="{CC15D452-3BEA-4F51-95F3-B1DEC7864A35}" srcOrd="0" destOrd="0" presId="urn:microsoft.com/office/officeart/2005/8/layout/vList4"/>
    <dgm:cxn modelId="{9BA4932C-0D0B-4730-AF1C-102B44C22866}" type="presParOf" srcId="{F9B3148D-2FA5-4677-80C7-9ADDFAEE8B66}" destId="{62FDD6D5-6312-4020-9C42-30BCFBF257AD}" srcOrd="1" destOrd="0" presId="urn:microsoft.com/office/officeart/2005/8/layout/vList4"/>
    <dgm:cxn modelId="{471B5280-50C9-43CB-9ECC-9840112F7346}" type="presParOf" srcId="{F9B3148D-2FA5-4677-80C7-9ADDFAEE8B66}" destId="{54CD98ED-9D44-41DC-B064-AEC16E338A4F}" srcOrd="2" destOrd="0" presId="urn:microsoft.com/office/officeart/2005/8/layout/vList4"/>
    <dgm:cxn modelId="{98E867AC-2CC5-4262-B59C-8FCE8E142CD4}" type="presParOf" srcId="{0B2D4102-3F10-421E-B83F-19CE9D0EBAEB}" destId="{29F7CF10-9702-4316-8D7B-EDC5F44AAB15}" srcOrd="5" destOrd="0" presId="urn:microsoft.com/office/officeart/2005/8/layout/vList4"/>
    <dgm:cxn modelId="{F4D2CA9B-CAAB-4BA6-B573-8913C15E0698}" type="presParOf" srcId="{0B2D4102-3F10-421E-B83F-19CE9D0EBAEB}" destId="{B4DD29C3-DA77-47D6-9641-F7684971398F}" srcOrd="6" destOrd="0" presId="urn:microsoft.com/office/officeart/2005/8/layout/vList4"/>
    <dgm:cxn modelId="{A583E527-DC66-4AC2-9C95-DB345ED25C23}" type="presParOf" srcId="{B4DD29C3-DA77-47D6-9641-F7684971398F}" destId="{E02F7394-AFAE-43A5-8DE1-387D28853C3B}" srcOrd="0" destOrd="0" presId="urn:microsoft.com/office/officeart/2005/8/layout/vList4"/>
    <dgm:cxn modelId="{DC61788A-6E75-40B7-B401-1C7D155A40F2}" type="presParOf" srcId="{B4DD29C3-DA77-47D6-9641-F7684971398F}" destId="{9BF47935-8D37-47A3-AEC7-502B90DE1846}" srcOrd="1" destOrd="0" presId="urn:microsoft.com/office/officeart/2005/8/layout/vList4"/>
    <dgm:cxn modelId="{FE2C4F7F-A8B4-4F63-8252-C9B58135A4DA}" type="presParOf" srcId="{B4DD29C3-DA77-47D6-9641-F7684971398F}" destId="{CD30960B-DBB1-44A8-9F5F-D4B97158ACDA}" srcOrd="2" destOrd="0" presId="urn:microsoft.com/office/officeart/2005/8/layout/vList4"/>
    <dgm:cxn modelId="{9D0AD9D9-B056-40A1-BA07-274757FFE7EC}" type="presParOf" srcId="{0B2D4102-3F10-421E-B83F-19CE9D0EBAEB}" destId="{94DCEDF3-B825-41F4-B171-137CF36A5CFB}" srcOrd="7" destOrd="0" presId="urn:microsoft.com/office/officeart/2005/8/layout/vList4"/>
    <dgm:cxn modelId="{1532EB5F-9DFE-4D11-B797-FEF7C4B68521}" type="presParOf" srcId="{0B2D4102-3F10-421E-B83F-19CE9D0EBAEB}" destId="{31CEB603-289B-429A-A1A1-5C147F817227}" srcOrd="8" destOrd="0" presId="urn:microsoft.com/office/officeart/2005/8/layout/vList4"/>
    <dgm:cxn modelId="{7DD337B2-7D3E-482D-A68D-A5695C79D7C6}" type="presParOf" srcId="{31CEB603-289B-429A-A1A1-5C147F817227}" destId="{EC613C34-F8C5-47D6-90EC-97778881049E}" srcOrd="0" destOrd="0" presId="urn:microsoft.com/office/officeart/2005/8/layout/vList4"/>
    <dgm:cxn modelId="{3053DE5A-7277-47DB-A99D-BF7CB6B29D46}" type="presParOf" srcId="{31CEB603-289B-429A-A1A1-5C147F817227}" destId="{C0807228-F0AA-4FA3-A95E-DCC5E97199CD}" srcOrd="1" destOrd="0" presId="urn:microsoft.com/office/officeart/2005/8/layout/vList4"/>
    <dgm:cxn modelId="{9C81D5B9-F53F-4CC8-993B-51C34C8DF20E}" type="presParOf" srcId="{31CEB603-289B-429A-A1A1-5C147F817227}" destId="{B71E5F37-02F4-4A41-B58E-0F9BBBB904F4}" srcOrd="2" destOrd="0" presId="urn:microsoft.com/office/officeart/2005/8/layout/vList4"/>
    <dgm:cxn modelId="{28155677-5948-47A9-B199-F5A17571BC80}" type="presParOf" srcId="{0B2D4102-3F10-421E-B83F-19CE9D0EBAEB}" destId="{566B7D3C-6E2B-4B51-BD02-49E9C13F0B2A}" srcOrd="9" destOrd="0" presId="urn:microsoft.com/office/officeart/2005/8/layout/vList4"/>
    <dgm:cxn modelId="{C4EA4242-D2B7-408B-BBEC-0AB6BDC44472}" type="presParOf" srcId="{0B2D4102-3F10-421E-B83F-19CE9D0EBAEB}" destId="{B4C1D967-2ADD-4A35-8971-208DA19C6CE8}" srcOrd="10" destOrd="0" presId="urn:microsoft.com/office/officeart/2005/8/layout/vList4"/>
    <dgm:cxn modelId="{F353811A-6042-4993-85D9-BFB51C869D2A}" type="presParOf" srcId="{B4C1D967-2ADD-4A35-8971-208DA19C6CE8}" destId="{51E95192-4367-4989-B9BC-2327F8AA0E1F}" srcOrd="0" destOrd="0" presId="urn:microsoft.com/office/officeart/2005/8/layout/vList4"/>
    <dgm:cxn modelId="{AF8FA8CA-4C62-4BA4-AA6A-2DF8B3890377}" type="presParOf" srcId="{B4C1D967-2ADD-4A35-8971-208DA19C6CE8}" destId="{ACAD4751-64CA-4806-9F3F-F2A05CBD6592}" srcOrd="1" destOrd="0" presId="urn:microsoft.com/office/officeart/2005/8/layout/vList4"/>
    <dgm:cxn modelId="{7BB9C724-BAB0-4246-A1E6-E3310D28D96B}" type="presParOf" srcId="{B4C1D967-2ADD-4A35-8971-208DA19C6CE8}" destId="{8A4491A8-09CB-4861-9007-4FFB0847EB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86BB5-FA48-4EE1-B27F-39A5A4E56F30}" type="doc">
      <dgm:prSet loTypeId="urn:microsoft.com/office/officeart/2005/8/layout/vList4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11E13F-6D61-4891-AE49-2FD371137766}">
      <dgm:prSet custT="1"/>
      <dgm:spPr/>
      <dgm:t>
        <a:bodyPr/>
        <a:lstStyle/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Наиболее распространены </a:t>
          </a:r>
          <a:r>
            <a:rPr lang="ru-RU" sz="1600" b="1" kern="1200" dirty="0" err="1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антиконкурентные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соглашения при проведении аукционов и заключении контрактов:</a:t>
          </a:r>
        </a:p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- на строительство и ремонт социальных объектов  (образовательные учреждения, медицинские учреждения, спортивные объекты и пр.);</a:t>
          </a:r>
        </a:p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- на строительство и ремонт дорог;</a:t>
          </a:r>
        </a:p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- по разработке проектно-сметной документации.</a:t>
          </a:r>
        </a:p>
      </dgm:t>
    </dgm:pt>
    <dgm:pt modelId="{B1D0693E-C538-41B0-86E9-0675B0C41C44}" type="sibTrans" cxnId="{169FF2BF-A853-456C-823A-7F7441E26493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92AB1085-4A0E-4D8F-A965-F47384EB0866}" type="parTrans" cxnId="{169FF2BF-A853-456C-823A-7F7441E26493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9B16B606-87CA-4946-A5F7-24ABA4800D49}">
      <dgm:prSet phldrT="[Текст]" custT="1"/>
      <dgm:spPr/>
      <dgm:t>
        <a:bodyPr/>
        <a:lstStyle/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Признаки сговоров при проведении более 1000 конкурентных процедур</a:t>
          </a:r>
        </a:p>
      </dgm:t>
    </dgm:pt>
    <dgm:pt modelId="{C3078B71-3DE9-4DDB-B7A4-4D80BBC1D11C}" type="sibTrans" cxnId="{75EDB164-8431-42EB-BD3D-1D928672CC05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30722ABA-9AB6-460C-A725-C38AFF7E4DF1}" type="parTrans" cxnId="{75EDB164-8431-42EB-BD3D-1D928672CC05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53B931FE-AF8F-4005-BCD3-7CC1E55EE20F}">
      <dgm:prSet phldrT="[Текст]" custT="1"/>
      <dgm:spPr/>
      <dgm:t>
        <a:bodyPr/>
        <a:lstStyle/>
        <a:p>
          <a:r>
            <a:rPr lang="ru-RU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rPr>
            <a:t>Антиконкурентные соглашения выявлены на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rPr>
            <a:t>территории 79 регионов</a:t>
          </a:r>
        </a:p>
      </dgm:t>
    </dgm:pt>
    <dgm:pt modelId="{E757CD77-170C-462E-9A31-66CE08D45E8C}" type="sibTrans" cxnId="{860D6799-160A-49ED-9B56-3C07C68D81D5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4E06E634-EF2B-4E67-AC40-6E0A1674C33D}" type="parTrans" cxnId="{860D6799-160A-49ED-9B56-3C07C68D81D5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9DE28DE4-C7D9-4F29-8720-AD43322D633A}">
      <dgm:prSet custT="1"/>
      <dgm:spPr/>
      <dgm:t>
        <a:bodyPr/>
        <a:lstStyle/>
        <a:p>
          <a:r>
            <a:rPr lang="ru-RU" sz="1600" b="1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Общая сумма начальных (максимальных) цен контрактов - более </a:t>
          </a:r>
          <a:r>
            <a:rPr lang="ru-RU" sz="1600" b="1" dirty="0">
              <a:solidFill>
                <a:srgbClr val="FF0000"/>
              </a:solidFill>
              <a:latin typeface="Arial" charset="0"/>
              <a:ea typeface="MS PGothic" pitchFamily="34" charset="-128"/>
              <a:cs typeface="Arial" charset="0"/>
            </a:rPr>
            <a:t>154 млрд рублей</a:t>
          </a:r>
          <a:r>
            <a:rPr lang="ru-RU" sz="1600" b="1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.</a:t>
          </a:r>
          <a:endParaRPr lang="ru-RU" sz="1600" b="1" dirty="0">
            <a:solidFill>
              <a:srgbClr val="C00000"/>
            </a:solidFill>
            <a:latin typeface="Arial" charset="0"/>
            <a:ea typeface="MS PGothic" pitchFamily="34" charset="-128"/>
            <a:cs typeface="Arial" charset="0"/>
          </a:endParaRPr>
        </a:p>
      </dgm:t>
    </dgm:pt>
    <dgm:pt modelId="{7B7BB1FA-687D-4A36-81B2-016DD821B0E1}" type="parTrans" cxnId="{35C2750B-9F4A-4235-A5C5-2AE01921C0DD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33AE5C60-FCAB-4828-80DF-E5CE48679482}" type="sibTrans" cxnId="{35C2750B-9F4A-4235-A5C5-2AE01921C0DD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0B2D4102-3F10-421E-B83F-19CE9D0EBAEB}" type="pres">
      <dgm:prSet presAssocID="{6C486BB5-FA48-4EE1-B27F-39A5A4E56F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8FFB9-5D4E-45D2-80A5-7727B2BD31B2}" type="pres">
      <dgm:prSet presAssocID="{53B931FE-AF8F-4005-BCD3-7CC1E55EE20F}" presName="comp" presStyleCnt="0"/>
      <dgm:spPr/>
    </dgm:pt>
    <dgm:pt modelId="{F4EF9054-A144-4A69-8A17-3E68DDB96DB6}" type="pres">
      <dgm:prSet presAssocID="{53B931FE-AF8F-4005-BCD3-7CC1E55EE20F}" presName="box" presStyleLbl="node1" presStyleIdx="0" presStyleCnt="4" custLinFactNeighborX="1027" custLinFactNeighborY="12786"/>
      <dgm:spPr/>
      <dgm:t>
        <a:bodyPr/>
        <a:lstStyle/>
        <a:p>
          <a:endParaRPr lang="ru-RU"/>
        </a:p>
      </dgm:t>
    </dgm:pt>
    <dgm:pt modelId="{19ECB384-92F3-4D25-84CF-DA21AEA6758C}" type="pres">
      <dgm:prSet presAssocID="{53B931FE-AF8F-4005-BCD3-7CC1E55EE20F}" presName="img" presStyleLbl="fgImgPlace1" presStyleIdx="0" presStyleCnt="4" custLinFactNeighborX="-1375" custLinFactNeighborY="114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032FE7BB-B00F-44C5-A577-7E859F6DC028}" type="pres">
      <dgm:prSet presAssocID="{53B931FE-AF8F-4005-BCD3-7CC1E55EE20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A8ADE-01EF-4327-B714-5C8869CF666E}" type="pres">
      <dgm:prSet presAssocID="{E757CD77-170C-462E-9A31-66CE08D45E8C}" presName="spacer" presStyleCnt="0"/>
      <dgm:spPr/>
    </dgm:pt>
    <dgm:pt modelId="{74594372-03C2-4C95-BA51-ACACC430EEAC}" type="pres">
      <dgm:prSet presAssocID="{9B16B606-87CA-4946-A5F7-24ABA4800D49}" presName="comp" presStyleCnt="0"/>
      <dgm:spPr/>
    </dgm:pt>
    <dgm:pt modelId="{54B59EF6-7D3A-4D8F-8C84-9F7E0731BB91}" type="pres">
      <dgm:prSet presAssocID="{9B16B606-87CA-4946-A5F7-24ABA4800D49}" presName="box" presStyleLbl="node1" presStyleIdx="1" presStyleCnt="4"/>
      <dgm:spPr/>
      <dgm:t>
        <a:bodyPr/>
        <a:lstStyle/>
        <a:p>
          <a:endParaRPr lang="ru-RU"/>
        </a:p>
      </dgm:t>
    </dgm:pt>
    <dgm:pt modelId="{5F9AE14B-40F9-4161-85CF-97BD51D3C307}" type="pres">
      <dgm:prSet presAssocID="{9B16B606-87CA-4946-A5F7-24ABA4800D49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</dgm:pt>
    <dgm:pt modelId="{5661162F-158B-410F-A08C-E48D5CB90131}" type="pres">
      <dgm:prSet presAssocID="{9B16B606-87CA-4946-A5F7-24ABA4800D4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5E7C9-3B85-4A23-922D-634BC9D6E452}" type="pres">
      <dgm:prSet presAssocID="{C3078B71-3DE9-4DDB-B7A4-4D80BBC1D11C}" presName="spacer" presStyleCnt="0"/>
      <dgm:spPr/>
    </dgm:pt>
    <dgm:pt modelId="{F9B3148D-2FA5-4677-80C7-9ADDFAEE8B66}" type="pres">
      <dgm:prSet presAssocID="{9DE28DE4-C7D9-4F29-8720-AD43322D633A}" presName="comp" presStyleCnt="0"/>
      <dgm:spPr/>
    </dgm:pt>
    <dgm:pt modelId="{CC15D452-3BEA-4F51-95F3-B1DEC7864A35}" type="pres">
      <dgm:prSet presAssocID="{9DE28DE4-C7D9-4F29-8720-AD43322D633A}" presName="box" presStyleLbl="node1" presStyleIdx="2" presStyleCnt="4"/>
      <dgm:spPr/>
      <dgm:t>
        <a:bodyPr/>
        <a:lstStyle/>
        <a:p>
          <a:endParaRPr lang="ru-RU"/>
        </a:p>
      </dgm:t>
    </dgm:pt>
    <dgm:pt modelId="{62FDD6D5-6312-4020-9C42-30BCFBF257AD}" type="pres">
      <dgm:prSet presAssocID="{9DE28DE4-C7D9-4F29-8720-AD43322D633A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CD98ED-9D44-41DC-B064-AEC16E338A4F}" type="pres">
      <dgm:prSet presAssocID="{9DE28DE4-C7D9-4F29-8720-AD43322D633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7CF10-9702-4316-8D7B-EDC5F44AAB15}" type="pres">
      <dgm:prSet presAssocID="{33AE5C60-FCAB-4828-80DF-E5CE48679482}" presName="spacer" presStyleCnt="0"/>
      <dgm:spPr/>
    </dgm:pt>
    <dgm:pt modelId="{B4DD29C3-DA77-47D6-9641-F7684971398F}" type="pres">
      <dgm:prSet presAssocID="{5111E13F-6D61-4891-AE49-2FD371137766}" presName="comp" presStyleCnt="0"/>
      <dgm:spPr/>
    </dgm:pt>
    <dgm:pt modelId="{E02F7394-AFAE-43A5-8DE1-387D28853C3B}" type="pres">
      <dgm:prSet presAssocID="{5111E13F-6D61-4891-AE49-2FD371137766}" presName="box" presStyleLbl="node1" presStyleIdx="3" presStyleCnt="4" custScaleY="174480" custLinFactNeighborX="183" custLinFactNeighborY="-7341"/>
      <dgm:spPr/>
      <dgm:t>
        <a:bodyPr/>
        <a:lstStyle/>
        <a:p>
          <a:endParaRPr lang="ru-RU"/>
        </a:p>
      </dgm:t>
    </dgm:pt>
    <dgm:pt modelId="{9BF47935-8D37-47A3-AEC7-502B90DE1846}" type="pres">
      <dgm:prSet presAssocID="{5111E13F-6D61-4891-AE49-2FD371137766}" presName="img" presStyleLbl="fgImgPlace1" presStyleIdx="3" presStyleCnt="4" custScaleY="15353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CD30960B-DBB1-44A8-9F5F-D4B97158ACDA}" type="pres">
      <dgm:prSet presAssocID="{5111E13F-6D61-4891-AE49-2FD37113776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C2750B-9F4A-4235-A5C5-2AE01921C0DD}" srcId="{6C486BB5-FA48-4EE1-B27F-39A5A4E56F30}" destId="{9DE28DE4-C7D9-4F29-8720-AD43322D633A}" srcOrd="2" destOrd="0" parTransId="{7B7BB1FA-687D-4A36-81B2-016DD821B0E1}" sibTransId="{33AE5C60-FCAB-4828-80DF-E5CE48679482}"/>
    <dgm:cxn modelId="{860D6799-160A-49ED-9B56-3C07C68D81D5}" srcId="{6C486BB5-FA48-4EE1-B27F-39A5A4E56F30}" destId="{53B931FE-AF8F-4005-BCD3-7CC1E55EE20F}" srcOrd="0" destOrd="0" parTransId="{4E06E634-EF2B-4E67-AC40-6E0A1674C33D}" sibTransId="{E757CD77-170C-462E-9A31-66CE08D45E8C}"/>
    <dgm:cxn modelId="{5F45232C-FF54-480F-8A6E-AB267B944606}" type="presOf" srcId="{53B931FE-AF8F-4005-BCD3-7CC1E55EE20F}" destId="{F4EF9054-A144-4A69-8A17-3E68DDB96DB6}" srcOrd="0" destOrd="0" presId="urn:microsoft.com/office/officeart/2005/8/layout/vList4"/>
    <dgm:cxn modelId="{31877792-89DF-4254-A9AD-EF3CED234CD5}" type="presOf" srcId="{9B16B606-87CA-4946-A5F7-24ABA4800D49}" destId="{54B59EF6-7D3A-4D8F-8C84-9F7E0731BB91}" srcOrd="0" destOrd="0" presId="urn:microsoft.com/office/officeart/2005/8/layout/vList4"/>
    <dgm:cxn modelId="{5C09F960-D2A2-4D62-A222-2C34EE737A2D}" type="presOf" srcId="{5111E13F-6D61-4891-AE49-2FD371137766}" destId="{E02F7394-AFAE-43A5-8DE1-387D28853C3B}" srcOrd="0" destOrd="0" presId="urn:microsoft.com/office/officeart/2005/8/layout/vList4"/>
    <dgm:cxn modelId="{75EDB164-8431-42EB-BD3D-1D928672CC05}" srcId="{6C486BB5-FA48-4EE1-B27F-39A5A4E56F30}" destId="{9B16B606-87CA-4946-A5F7-24ABA4800D49}" srcOrd="1" destOrd="0" parTransId="{30722ABA-9AB6-460C-A725-C38AFF7E4DF1}" sibTransId="{C3078B71-3DE9-4DDB-B7A4-4D80BBC1D11C}"/>
    <dgm:cxn modelId="{CF438F12-B90C-4A06-9A22-4BED4B84E268}" type="presOf" srcId="{5111E13F-6D61-4891-AE49-2FD371137766}" destId="{CD30960B-DBB1-44A8-9F5F-D4B97158ACDA}" srcOrd="1" destOrd="0" presId="urn:microsoft.com/office/officeart/2005/8/layout/vList4"/>
    <dgm:cxn modelId="{6D2F6688-2C8A-4DB4-BEE9-6137556D968F}" type="presOf" srcId="{6C486BB5-FA48-4EE1-B27F-39A5A4E56F30}" destId="{0B2D4102-3F10-421E-B83F-19CE9D0EBAEB}" srcOrd="0" destOrd="0" presId="urn:microsoft.com/office/officeart/2005/8/layout/vList4"/>
    <dgm:cxn modelId="{D7F831FC-4408-40F9-869D-39351A54CFB4}" type="presOf" srcId="{53B931FE-AF8F-4005-BCD3-7CC1E55EE20F}" destId="{032FE7BB-B00F-44C5-A577-7E859F6DC028}" srcOrd="1" destOrd="0" presId="urn:microsoft.com/office/officeart/2005/8/layout/vList4"/>
    <dgm:cxn modelId="{C1CC9AFF-D409-49D9-91F0-2C84198D8A7C}" type="presOf" srcId="{9DE28DE4-C7D9-4F29-8720-AD43322D633A}" destId="{CC15D452-3BEA-4F51-95F3-B1DEC7864A35}" srcOrd="0" destOrd="0" presId="urn:microsoft.com/office/officeart/2005/8/layout/vList4"/>
    <dgm:cxn modelId="{169FF2BF-A853-456C-823A-7F7441E26493}" srcId="{6C486BB5-FA48-4EE1-B27F-39A5A4E56F30}" destId="{5111E13F-6D61-4891-AE49-2FD371137766}" srcOrd="3" destOrd="0" parTransId="{92AB1085-4A0E-4D8F-A965-F47384EB0866}" sibTransId="{B1D0693E-C538-41B0-86E9-0675B0C41C44}"/>
    <dgm:cxn modelId="{8720F43D-466D-4C4D-BB2C-C7F1CD4DD40B}" type="presOf" srcId="{9DE28DE4-C7D9-4F29-8720-AD43322D633A}" destId="{54CD98ED-9D44-41DC-B064-AEC16E338A4F}" srcOrd="1" destOrd="0" presId="urn:microsoft.com/office/officeart/2005/8/layout/vList4"/>
    <dgm:cxn modelId="{CAE42AB8-28AF-4769-A114-8B5DFC99723B}" type="presOf" srcId="{9B16B606-87CA-4946-A5F7-24ABA4800D49}" destId="{5661162F-158B-410F-A08C-E48D5CB90131}" srcOrd="1" destOrd="0" presId="urn:microsoft.com/office/officeart/2005/8/layout/vList4"/>
    <dgm:cxn modelId="{C33665DE-B9E2-4976-815D-F68CDE6EA25D}" type="presParOf" srcId="{0B2D4102-3F10-421E-B83F-19CE9D0EBAEB}" destId="{0D78FFB9-5D4E-45D2-80A5-7727B2BD31B2}" srcOrd="0" destOrd="0" presId="urn:microsoft.com/office/officeart/2005/8/layout/vList4"/>
    <dgm:cxn modelId="{6B7D7541-158C-44F8-BC3A-D67114386781}" type="presParOf" srcId="{0D78FFB9-5D4E-45D2-80A5-7727B2BD31B2}" destId="{F4EF9054-A144-4A69-8A17-3E68DDB96DB6}" srcOrd="0" destOrd="0" presId="urn:microsoft.com/office/officeart/2005/8/layout/vList4"/>
    <dgm:cxn modelId="{A104765F-870D-41C1-9747-66B5B6C765BE}" type="presParOf" srcId="{0D78FFB9-5D4E-45D2-80A5-7727B2BD31B2}" destId="{19ECB384-92F3-4D25-84CF-DA21AEA6758C}" srcOrd="1" destOrd="0" presId="urn:microsoft.com/office/officeart/2005/8/layout/vList4"/>
    <dgm:cxn modelId="{FF3E7442-7A57-4713-ACC6-324F0E0DD645}" type="presParOf" srcId="{0D78FFB9-5D4E-45D2-80A5-7727B2BD31B2}" destId="{032FE7BB-B00F-44C5-A577-7E859F6DC028}" srcOrd="2" destOrd="0" presId="urn:microsoft.com/office/officeart/2005/8/layout/vList4"/>
    <dgm:cxn modelId="{0D218BDD-7E7D-4BCA-A221-485CBEB6236F}" type="presParOf" srcId="{0B2D4102-3F10-421E-B83F-19CE9D0EBAEB}" destId="{F02A8ADE-01EF-4327-B714-5C8869CF666E}" srcOrd="1" destOrd="0" presId="urn:microsoft.com/office/officeart/2005/8/layout/vList4"/>
    <dgm:cxn modelId="{1E3EB734-801B-4290-B97A-52D5F6B281A1}" type="presParOf" srcId="{0B2D4102-3F10-421E-B83F-19CE9D0EBAEB}" destId="{74594372-03C2-4C95-BA51-ACACC430EEAC}" srcOrd="2" destOrd="0" presId="urn:microsoft.com/office/officeart/2005/8/layout/vList4"/>
    <dgm:cxn modelId="{E6ADA0C5-8487-48E6-8864-DC7446C462A3}" type="presParOf" srcId="{74594372-03C2-4C95-BA51-ACACC430EEAC}" destId="{54B59EF6-7D3A-4D8F-8C84-9F7E0731BB91}" srcOrd="0" destOrd="0" presId="urn:microsoft.com/office/officeart/2005/8/layout/vList4"/>
    <dgm:cxn modelId="{2B326A3F-277A-4058-B7AD-159088A48284}" type="presParOf" srcId="{74594372-03C2-4C95-BA51-ACACC430EEAC}" destId="{5F9AE14B-40F9-4161-85CF-97BD51D3C307}" srcOrd="1" destOrd="0" presId="urn:microsoft.com/office/officeart/2005/8/layout/vList4"/>
    <dgm:cxn modelId="{E9875719-613B-4162-ADF0-74E28F6D5DC4}" type="presParOf" srcId="{74594372-03C2-4C95-BA51-ACACC430EEAC}" destId="{5661162F-158B-410F-A08C-E48D5CB90131}" srcOrd="2" destOrd="0" presId="urn:microsoft.com/office/officeart/2005/8/layout/vList4"/>
    <dgm:cxn modelId="{76CB878D-6F32-4652-A62B-0BDE99A05CF6}" type="presParOf" srcId="{0B2D4102-3F10-421E-B83F-19CE9D0EBAEB}" destId="{0D65E7C9-3B85-4A23-922D-634BC9D6E452}" srcOrd="3" destOrd="0" presId="urn:microsoft.com/office/officeart/2005/8/layout/vList4"/>
    <dgm:cxn modelId="{AEEBA51A-671A-4410-9588-476BEEB26665}" type="presParOf" srcId="{0B2D4102-3F10-421E-B83F-19CE9D0EBAEB}" destId="{F9B3148D-2FA5-4677-80C7-9ADDFAEE8B66}" srcOrd="4" destOrd="0" presId="urn:microsoft.com/office/officeart/2005/8/layout/vList4"/>
    <dgm:cxn modelId="{EAA23BC4-F847-4FEA-93F6-4577D1DEA129}" type="presParOf" srcId="{F9B3148D-2FA5-4677-80C7-9ADDFAEE8B66}" destId="{CC15D452-3BEA-4F51-95F3-B1DEC7864A35}" srcOrd="0" destOrd="0" presId="urn:microsoft.com/office/officeart/2005/8/layout/vList4"/>
    <dgm:cxn modelId="{D63E6F75-A69D-4FFD-9C9A-D012694BCD69}" type="presParOf" srcId="{F9B3148D-2FA5-4677-80C7-9ADDFAEE8B66}" destId="{62FDD6D5-6312-4020-9C42-30BCFBF257AD}" srcOrd="1" destOrd="0" presId="urn:microsoft.com/office/officeart/2005/8/layout/vList4"/>
    <dgm:cxn modelId="{50CCC684-A5C9-4D3F-8412-80A713AAA782}" type="presParOf" srcId="{F9B3148D-2FA5-4677-80C7-9ADDFAEE8B66}" destId="{54CD98ED-9D44-41DC-B064-AEC16E338A4F}" srcOrd="2" destOrd="0" presId="urn:microsoft.com/office/officeart/2005/8/layout/vList4"/>
    <dgm:cxn modelId="{B28E7BD0-4C97-4DFA-8E21-F6AB2B428437}" type="presParOf" srcId="{0B2D4102-3F10-421E-B83F-19CE9D0EBAEB}" destId="{29F7CF10-9702-4316-8D7B-EDC5F44AAB15}" srcOrd="5" destOrd="0" presId="urn:microsoft.com/office/officeart/2005/8/layout/vList4"/>
    <dgm:cxn modelId="{4F75B793-0B7F-4D48-90CA-057E64A7ACD5}" type="presParOf" srcId="{0B2D4102-3F10-421E-B83F-19CE9D0EBAEB}" destId="{B4DD29C3-DA77-47D6-9641-F7684971398F}" srcOrd="6" destOrd="0" presId="urn:microsoft.com/office/officeart/2005/8/layout/vList4"/>
    <dgm:cxn modelId="{9FB2F7EE-49AF-4FA0-B457-56B1F2A4BD84}" type="presParOf" srcId="{B4DD29C3-DA77-47D6-9641-F7684971398F}" destId="{E02F7394-AFAE-43A5-8DE1-387D28853C3B}" srcOrd="0" destOrd="0" presId="urn:microsoft.com/office/officeart/2005/8/layout/vList4"/>
    <dgm:cxn modelId="{263F0C48-B82F-4900-AA1D-527857B6605C}" type="presParOf" srcId="{B4DD29C3-DA77-47D6-9641-F7684971398F}" destId="{9BF47935-8D37-47A3-AEC7-502B90DE1846}" srcOrd="1" destOrd="0" presId="urn:microsoft.com/office/officeart/2005/8/layout/vList4"/>
    <dgm:cxn modelId="{2B8BC07E-6C8D-4EE0-908E-8A454414DEB1}" type="presParOf" srcId="{B4DD29C3-DA77-47D6-9641-F7684971398F}" destId="{CD30960B-DBB1-44A8-9F5F-D4B97158ACD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486BB5-FA48-4EE1-B27F-39A5A4E56F30}" type="doc">
      <dgm:prSet loTypeId="urn:microsoft.com/office/officeart/2005/8/layout/vList4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11E13F-6D61-4891-AE49-2FD371137766}">
      <dgm:prSet custT="1"/>
      <dgm:spPr/>
      <dgm:t>
        <a:bodyPr/>
        <a:lstStyle/>
        <a:p>
          <a:pPr algn="just"/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Высокая социальная опасность антиконкурентных соглашений в данной сфере так как среди заказчиков образовательные учреждения, в том числе дошкольные, а также медицинские учреждения. </a:t>
          </a:r>
        </a:p>
        <a:p>
          <a:pPr algn="just"/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В отсутствии конкуренции страдает самое главное – качество поставляемой продукции!</a:t>
          </a:r>
        </a:p>
        <a:p>
          <a:pPr algn="l"/>
          <a:endParaRPr lang="ru-RU" sz="1600" b="1" kern="1200" dirty="0">
            <a:solidFill>
              <a:srgbClr val="333399"/>
            </a:solidFill>
            <a:latin typeface="Arial" charset="0"/>
            <a:ea typeface="MS PGothic" pitchFamily="34" charset="-128"/>
            <a:cs typeface="Arial" charset="0"/>
          </a:endParaRPr>
        </a:p>
      </dgm:t>
    </dgm:pt>
    <dgm:pt modelId="{B1D0693E-C538-41B0-86E9-0675B0C41C44}" type="sibTrans" cxnId="{169FF2BF-A853-456C-823A-7F7441E26493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92AB1085-4A0E-4D8F-A965-F47384EB0866}" type="parTrans" cxnId="{169FF2BF-A853-456C-823A-7F7441E26493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9B16B606-87CA-4946-A5F7-24ABA4800D49}">
      <dgm:prSet phldrT="[Текст]" custT="1"/>
      <dgm:spPr/>
      <dgm:t>
        <a:bodyPr/>
        <a:lstStyle/>
        <a:p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Признаки сговоров при проведении более 1000</a:t>
          </a:r>
          <a:r>
            <a:rPr lang="en-US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открытых аукционов в электронной форме</a:t>
          </a:r>
        </a:p>
      </dgm:t>
    </dgm:pt>
    <dgm:pt modelId="{C3078B71-3DE9-4DDB-B7A4-4D80BBC1D11C}" type="sibTrans" cxnId="{75EDB164-8431-42EB-BD3D-1D928672CC05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30722ABA-9AB6-460C-A725-C38AFF7E4DF1}" type="parTrans" cxnId="{75EDB164-8431-42EB-BD3D-1D928672CC05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53B931FE-AF8F-4005-BCD3-7CC1E55EE20F}">
      <dgm:prSet phldrT="[Текст]" custT="1"/>
      <dgm:spPr/>
      <dgm:t>
        <a:bodyPr/>
        <a:lstStyle/>
        <a:p>
          <a:r>
            <a:rPr lang="ru-RU" sz="1600" b="1" dirty="0">
              <a:solidFill>
                <a:srgbClr val="333399"/>
              </a:solidFill>
            </a:rPr>
            <a:t>Антиконкурентные соглашения выявлены на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333399"/>
              </a:solidFill>
            </a:rPr>
            <a:t>территории 51</a:t>
          </a:r>
          <a:r>
            <a:rPr lang="en-US" sz="1600" b="1" dirty="0">
              <a:solidFill>
                <a:srgbClr val="333399"/>
              </a:solidFill>
            </a:rPr>
            <a:t> </a:t>
          </a:r>
          <a:r>
            <a:rPr lang="ru-RU" sz="1600" b="1" dirty="0">
              <a:solidFill>
                <a:srgbClr val="333399"/>
              </a:solidFill>
            </a:rPr>
            <a:t>региона</a:t>
          </a:r>
        </a:p>
      </dgm:t>
    </dgm:pt>
    <dgm:pt modelId="{E757CD77-170C-462E-9A31-66CE08D45E8C}" type="sibTrans" cxnId="{860D6799-160A-49ED-9B56-3C07C68D81D5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4E06E634-EF2B-4E67-AC40-6E0A1674C33D}" type="parTrans" cxnId="{860D6799-160A-49ED-9B56-3C07C68D81D5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9DE28DE4-C7D9-4F29-8720-AD43322D633A}">
      <dgm:prSet custT="1"/>
      <dgm:spPr/>
      <dgm:t>
        <a:bodyPr/>
        <a:lstStyle/>
        <a:p>
          <a:r>
            <a:rPr lang="ru-RU" sz="1600" b="1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Общая сумма начальных (максимальных) цен контрактов - более </a:t>
          </a:r>
          <a:r>
            <a:rPr lang="ru-RU" sz="1600" b="1" dirty="0">
              <a:solidFill>
                <a:srgbClr val="FF0000"/>
              </a:solidFill>
              <a:latin typeface="Arial" charset="0"/>
              <a:ea typeface="MS PGothic" pitchFamily="34" charset="-128"/>
              <a:cs typeface="Arial" charset="0"/>
            </a:rPr>
            <a:t>6,6 млрд рублей</a:t>
          </a:r>
          <a:r>
            <a:rPr lang="ru-RU" sz="1600" b="1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.</a:t>
          </a:r>
          <a:endParaRPr lang="ru-RU" sz="1600" b="1" dirty="0">
            <a:solidFill>
              <a:srgbClr val="C00000"/>
            </a:solidFill>
            <a:latin typeface="Arial" charset="0"/>
            <a:ea typeface="MS PGothic" pitchFamily="34" charset="-128"/>
            <a:cs typeface="Arial" charset="0"/>
          </a:endParaRPr>
        </a:p>
      </dgm:t>
    </dgm:pt>
    <dgm:pt modelId="{7B7BB1FA-687D-4A36-81B2-016DD821B0E1}" type="parTrans" cxnId="{35C2750B-9F4A-4235-A5C5-2AE01921C0DD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33AE5C60-FCAB-4828-80DF-E5CE48679482}" type="sibTrans" cxnId="{35C2750B-9F4A-4235-A5C5-2AE01921C0DD}">
      <dgm:prSet/>
      <dgm:spPr/>
      <dgm:t>
        <a:bodyPr/>
        <a:lstStyle/>
        <a:p>
          <a:endParaRPr lang="ru-RU" sz="1600">
            <a:solidFill>
              <a:srgbClr val="333399"/>
            </a:solidFill>
          </a:endParaRPr>
        </a:p>
      </dgm:t>
    </dgm:pt>
    <dgm:pt modelId="{0B2D4102-3F10-421E-B83F-19CE9D0EBAEB}" type="pres">
      <dgm:prSet presAssocID="{6C486BB5-FA48-4EE1-B27F-39A5A4E56F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8FFB9-5D4E-45D2-80A5-7727B2BD31B2}" type="pres">
      <dgm:prSet presAssocID="{53B931FE-AF8F-4005-BCD3-7CC1E55EE20F}" presName="comp" presStyleCnt="0"/>
      <dgm:spPr/>
    </dgm:pt>
    <dgm:pt modelId="{F4EF9054-A144-4A69-8A17-3E68DDB96DB6}" type="pres">
      <dgm:prSet presAssocID="{53B931FE-AF8F-4005-BCD3-7CC1E55EE20F}" presName="box" presStyleLbl="node1" presStyleIdx="0" presStyleCnt="4" custLinFactNeighborX="0" custLinFactNeighborY="-2828"/>
      <dgm:spPr/>
      <dgm:t>
        <a:bodyPr/>
        <a:lstStyle/>
        <a:p>
          <a:endParaRPr lang="ru-RU"/>
        </a:p>
      </dgm:t>
    </dgm:pt>
    <dgm:pt modelId="{19ECB384-92F3-4D25-84CF-DA21AEA6758C}" type="pres">
      <dgm:prSet presAssocID="{53B931FE-AF8F-4005-BCD3-7CC1E55EE20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032FE7BB-B00F-44C5-A577-7E859F6DC028}" type="pres">
      <dgm:prSet presAssocID="{53B931FE-AF8F-4005-BCD3-7CC1E55EE20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A8ADE-01EF-4327-B714-5C8869CF666E}" type="pres">
      <dgm:prSet presAssocID="{E757CD77-170C-462E-9A31-66CE08D45E8C}" presName="spacer" presStyleCnt="0"/>
      <dgm:spPr/>
    </dgm:pt>
    <dgm:pt modelId="{74594372-03C2-4C95-BA51-ACACC430EEAC}" type="pres">
      <dgm:prSet presAssocID="{9B16B606-87CA-4946-A5F7-24ABA4800D49}" presName="comp" presStyleCnt="0"/>
      <dgm:spPr/>
    </dgm:pt>
    <dgm:pt modelId="{54B59EF6-7D3A-4D8F-8C84-9F7E0731BB91}" type="pres">
      <dgm:prSet presAssocID="{9B16B606-87CA-4946-A5F7-24ABA4800D49}" presName="box" presStyleLbl="node1" presStyleIdx="1" presStyleCnt="4"/>
      <dgm:spPr/>
      <dgm:t>
        <a:bodyPr/>
        <a:lstStyle/>
        <a:p>
          <a:endParaRPr lang="ru-RU"/>
        </a:p>
      </dgm:t>
    </dgm:pt>
    <dgm:pt modelId="{5F9AE14B-40F9-4161-85CF-97BD51D3C307}" type="pres">
      <dgm:prSet presAssocID="{9B16B606-87CA-4946-A5F7-24ABA4800D49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</dgm:pt>
    <dgm:pt modelId="{5661162F-158B-410F-A08C-E48D5CB90131}" type="pres">
      <dgm:prSet presAssocID="{9B16B606-87CA-4946-A5F7-24ABA4800D4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5E7C9-3B85-4A23-922D-634BC9D6E452}" type="pres">
      <dgm:prSet presAssocID="{C3078B71-3DE9-4DDB-B7A4-4D80BBC1D11C}" presName="spacer" presStyleCnt="0"/>
      <dgm:spPr/>
    </dgm:pt>
    <dgm:pt modelId="{F9B3148D-2FA5-4677-80C7-9ADDFAEE8B66}" type="pres">
      <dgm:prSet presAssocID="{9DE28DE4-C7D9-4F29-8720-AD43322D633A}" presName="comp" presStyleCnt="0"/>
      <dgm:spPr/>
    </dgm:pt>
    <dgm:pt modelId="{CC15D452-3BEA-4F51-95F3-B1DEC7864A35}" type="pres">
      <dgm:prSet presAssocID="{9DE28DE4-C7D9-4F29-8720-AD43322D633A}" presName="box" presStyleLbl="node1" presStyleIdx="2" presStyleCnt="4"/>
      <dgm:spPr/>
      <dgm:t>
        <a:bodyPr/>
        <a:lstStyle/>
        <a:p>
          <a:endParaRPr lang="ru-RU"/>
        </a:p>
      </dgm:t>
    </dgm:pt>
    <dgm:pt modelId="{62FDD6D5-6312-4020-9C42-30BCFBF257AD}" type="pres">
      <dgm:prSet presAssocID="{9DE28DE4-C7D9-4F29-8720-AD43322D633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54CD98ED-9D44-41DC-B064-AEC16E338A4F}" type="pres">
      <dgm:prSet presAssocID="{9DE28DE4-C7D9-4F29-8720-AD43322D633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7CF10-9702-4316-8D7B-EDC5F44AAB15}" type="pres">
      <dgm:prSet presAssocID="{33AE5C60-FCAB-4828-80DF-E5CE48679482}" presName="spacer" presStyleCnt="0"/>
      <dgm:spPr/>
    </dgm:pt>
    <dgm:pt modelId="{B4DD29C3-DA77-47D6-9641-F7684971398F}" type="pres">
      <dgm:prSet presAssocID="{5111E13F-6D61-4891-AE49-2FD371137766}" presName="comp" presStyleCnt="0"/>
      <dgm:spPr/>
    </dgm:pt>
    <dgm:pt modelId="{E02F7394-AFAE-43A5-8DE1-387D28853C3B}" type="pres">
      <dgm:prSet presAssocID="{5111E13F-6D61-4891-AE49-2FD371137766}" presName="box" presStyleLbl="node1" presStyleIdx="3" presStyleCnt="4" custScaleY="174480"/>
      <dgm:spPr/>
      <dgm:t>
        <a:bodyPr/>
        <a:lstStyle/>
        <a:p>
          <a:endParaRPr lang="ru-RU"/>
        </a:p>
      </dgm:t>
    </dgm:pt>
    <dgm:pt modelId="{9BF47935-8D37-47A3-AEC7-502B90DE1846}" type="pres">
      <dgm:prSet presAssocID="{5111E13F-6D61-4891-AE49-2FD371137766}" presName="img" presStyleLbl="fgImgPlace1" presStyleIdx="3" presStyleCnt="4" custScaleY="15353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CD30960B-DBB1-44A8-9F5F-D4B97158ACDA}" type="pres">
      <dgm:prSet presAssocID="{5111E13F-6D61-4891-AE49-2FD37113776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C2750B-9F4A-4235-A5C5-2AE01921C0DD}" srcId="{6C486BB5-FA48-4EE1-B27F-39A5A4E56F30}" destId="{9DE28DE4-C7D9-4F29-8720-AD43322D633A}" srcOrd="2" destOrd="0" parTransId="{7B7BB1FA-687D-4A36-81B2-016DD821B0E1}" sibTransId="{33AE5C60-FCAB-4828-80DF-E5CE48679482}"/>
    <dgm:cxn modelId="{860D6799-160A-49ED-9B56-3C07C68D81D5}" srcId="{6C486BB5-FA48-4EE1-B27F-39A5A4E56F30}" destId="{53B931FE-AF8F-4005-BCD3-7CC1E55EE20F}" srcOrd="0" destOrd="0" parTransId="{4E06E634-EF2B-4E67-AC40-6E0A1674C33D}" sibTransId="{E757CD77-170C-462E-9A31-66CE08D45E8C}"/>
    <dgm:cxn modelId="{41E96509-B076-408B-8D79-28929228AD0B}" type="presOf" srcId="{53B931FE-AF8F-4005-BCD3-7CC1E55EE20F}" destId="{F4EF9054-A144-4A69-8A17-3E68DDB96DB6}" srcOrd="0" destOrd="0" presId="urn:microsoft.com/office/officeart/2005/8/layout/vList4"/>
    <dgm:cxn modelId="{BAD7B58E-C722-4626-B7CD-8DA9200F70BC}" type="presOf" srcId="{6C486BB5-FA48-4EE1-B27F-39A5A4E56F30}" destId="{0B2D4102-3F10-421E-B83F-19CE9D0EBAEB}" srcOrd="0" destOrd="0" presId="urn:microsoft.com/office/officeart/2005/8/layout/vList4"/>
    <dgm:cxn modelId="{75EDB164-8431-42EB-BD3D-1D928672CC05}" srcId="{6C486BB5-FA48-4EE1-B27F-39A5A4E56F30}" destId="{9B16B606-87CA-4946-A5F7-24ABA4800D49}" srcOrd="1" destOrd="0" parTransId="{30722ABA-9AB6-460C-A725-C38AFF7E4DF1}" sibTransId="{C3078B71-3DE9-4DDB-B7A4-4D80BBC1D11C}"/>
    <dgm:cxn modelId="{1AA14616-10D4-4955-B205-57D53F90E231}" type="presOf" srcId="{9DE28DE4-C7D9-4F29-8720-AD43322D633A}" destId="{CC15D452-3BEA-4F51-95F3-B1DEC7864A35}" srcOrd="0" destOrd="0" presId="urn:microsoft.com/office/officeart/2005/8/layout/vList4"/>
    <dgm:cxn modelId="{D4E00130-F951-43C6-BF55-4409BD8EBC27}" type="presOf" srcId="{53B931FE-AF8F-4005-BCD3-7CC1E55EE20F}" destId="{032FE7BB-B00F-44C5-A577-7E859F6DC028}" srcOrd="1" destOrd="0" presId="urn:microsoft.com/office/officeart/2005/8/layout/vList4"/>
    <dgm:cxn modelId="{022A7A24-8AFE-482A-A2B1-E8319458DB1C}" type="presOf" srcId="{9B16B606-87CA-4946-A5F7-24ABA4800D49}" destId="{5661162F-158B-410F-A08C-E48D5CB90131}" srcOrd="1" destOrd="0" presId="urn:microsoft.com/office/officeart/2005/8/layout/vList4"/>
    <dgm:cxn modelId="{69EE073E-04A7-450F-83C0-C23373E31F41}" type="presOf" srcId="{9DE28DE4-C7D9-4F29-8720-AD43322D633A}" destId="{54CD98ED-9D44-41DC-B064-AEC16E338A4F}" srcOrd="1" destOrd="0" presId="urn:microsoft.com/office/officeart/2005/8/layout/vList4"/>
    <dgm:cxn modelId="{9DAD4C6B-4CF6-4AA8-BCE5-8B612BC88B48}" type="presOf" srcId="{5111E13F-6D61-4891-AE49-2FD371137766}" destId="{E02F7394-AFAE-43A5-8DE1-387D28853C3B}" srcOrd="0" destOrd="0" presId="urn:microsoft.com/office/officeart/2005/8/layout/vList4"/>
    <dgm:cxn modelId="{169FF2BF-A853-456C-823A-7F7441E26493}" srcId="{6C486BB5-FA48-4EE1-B27F-39A5A4E56F30}" destId="{5111E13F-6D61-4891-AE49-2FD371137766}" srcOrd="3" destOrd="0" parTransId="{92AB1085-4A0E-4D8F-A965-F47384EB0866}" sibTransId="{B1D0693E-C538-41B0-86E9-0675B0C41C44}"/>
    <dgm:cxn modelId="{EB081857-B11F-4215-ABAD-2F87B434479E}" type="presOf" srcId="{5111E13F-6D61-4891-AE49-2FD371137766}" destId="{CD30960B-DBB1-44A8-9F5F-D4B97158ACDA}" srcOrd="1" destOrd="0" presId="urn:microsoft.com/office/officeart/2005/8/layout/vList4"/>
    <dgm:cxn modelId="{F97FC878-DCCD-4152-96B7-23E17E766B1B}" type="presOf" srcId="{9B16B606-87CA-4946-A5F7-24ABA4800D49}" destId="{54B59EF6-7D3A-4D8F-8C84-9F7E0731BB91}" srcOrd="0" destOrd="0" presId="urn:microsoft.com/office/officeart/2005/8/layout/vList4"/>
    <dgm:cxn modelId="{E2C53192-EC98-44C5-AC01-2A43C44B0A38}" type="presParOf" srcId="{0B2D4102-3F10-421E-B83F-19CE9D0EBAEB}" destId="{0D78FFB9-5D4E-45D2-80A5-7727B2BD31B2}" srcOrd="0" destOrd="0" presId="urn:microsoft.com/office/officeart/2005/8/layout/vList4"/>
    <dgm:cxn modelId="{03C366D0-6F67-4A65-8943-9FC6404D322C}" type="presParOf" srcId="{0D78FFB9-5D4E-45D2-80A5-7727B2BD31B2}" destId="{F4EF9054-A144-4A69-8A17-3E68DDB96DB6}" srcOrd="0" destOrd="0" presId="urn:microsoft.com/office/officeart/2005/8/layout/vList4"/>
    <dgm:cxn modelId="{BC95ECC8-6438-4CDB-B5C4-896280D1CC26}" type="presParOf" srcId="{0D78FFB9-5D4E-45D2-80A5-7727B2BD31B2}" destId="{19ECB384-92F3-4D25-84CF-DA21AEA6758C}" srcOrd="1" destOrd="0" presId="urn:microsoft.com/office/officeart/2005/8/layout/vList4"/>
    <dgm:cxn modelId="{5A7FCE5F-6426-4812-B45C-A67F49B84A8F}" type="presParOf" srcId="{0D78FFB9-5D4E-45D2-80A5-7727B2BD31B2}" destId="{032FE7BB-B00F-44C5-A577-7E859F6DC028}" srcOrd="2" destOrd="0" presId="urn:microsoft.com/office/officeart/2005/8/layout/vList4"/>
    <dgm:cxn modelId="{7D1515A0-2A73-49F0-9231-A689C6D1C5FD}" type="presParOf" srcId="{0B2D4102-3F10-421E-B83F-19CE9D0EBAEB}" destId="{F02A8ADE-01EF-4327-B714-5C8869CF666E}" srcOrd="1" destOrd="0" presId="urn:microsoft.com/office/officeart/2005/8/layout/vList4"/>
    <dgm:cxn modelId="{16F84675-9804-4ACD-B03D-54D8EF456572}" type="presParOf" srcId="{0B2D4102-3F10-421E-B83F-19CE9D0EBAEB}" destId="{74594372-03C2-4C95-BA51-ACACC430EEAC}" srcOrd="2" destOrd="0" presId="urn:microsoft.com/office/officeart/2005/8/layout/vList4"/>
    <dgm:cxn modelId="{E30B5CA8-EFFA-41F5-A29E-856A262B02BA}" type="presParOf" srcId="{74594372-03C2-4C95-BA51-ACACC430EEAC}" destId="{54B59EF6-7D3A-4D8F-8C84-9F7E0731BB91}" srcOrd="0" destOrd="0" presId="urn:microsoft.com/office/officeart/2005/8/layout/vList4"/>
    <dgm:cxn modelId="{49739E07-5CC7-47D1-854D-3D699A43D487}" type="presParOf" srcId="{74594372-03C2-4C95-BA51-ACACC430EEAC}" destId="{5F9AE14B-40F9-4161-85CF-97BD51D3C307}" srcOrd="1" destOrd="0" presId="urn:microsoft.com/office/officeart/2005/8/layout/vList4"/>
    <dgm:cxn modelId="{13489157-7BFC-4873-A114-C0BDB9BA4F23}" type="presParOf" srcId="{74594372-03C2-4C95-BA51-ACACC430EEAC}" destId="{5661162F-158B-410F-A08C-E48D5CB90131}" srcOrd="2" destOrd="0" presId="urn:microsoft.com/office/officeart/2005/8/layout/vList4"/>
    <dgm:cxn modelId="{4E281B0A-F0D7-451E-B837-975D48E23FFA}" type="presParOf" srcId="{0B2D4102-3F10-421E-B83F-19CE9D0EBAEB}" destId="{0D65E7C9-3B85-4A23-922D-634BC9D6E452}" srcOrd="3" destOrd="0" presId="urn:microsoft.com/office/officeart/2005/8/layout/vList4"/>
    <dgm:cxn modelId="{DADEEB9E-91CB-4C33-8341-40FD568D1900}" type="presParOf" srcId="{0B2D4102-3F10-421E-B83F-19CE9D0EBAEB}" destId="{F9B3148D-2FA5-4677-80C7-9ADDFAEE8B66}" srcOrd="4" destOrd="0" presId="urn:microsoft.com/office/officeart/2005/8/layout/vList4"/>
    <dgm:cxn modelId="{D5D73F33-53F0-4E7F-851A-445B8D88AD1C}" type="presParOf" srcId="{F9B3148D-2FA5-4677-80C7-9ADDFAEE8B66}" destId="{CC15D452-3BEA-4F51-95F3-B1DEC7864A35}" srcOrd="0" destOrd="0" presId="urn:microsoft.com/office/officeart/2005/8/layout/vList4"/>
    <dgm:cxn modelId="{1F29ADF9-1034-49BE-A3BE-2E4ECBF07878}" type="presParOf" srcId="{F9B3148D-2FA5-4677-80C7-9ADDFAEE8B66}" destId="{62FDD6D5-6312-4020-9C42-30BCFBF257AD}" srcOrd="1" destOrd="0" presId="urn:microsoft.com/office/officeart/2005/8/layout/vList4"/>
    <dgm:cxn modelId="{8FF9F25C-692D-443D-B3E4-3528911E71CE}" type="presParOf" srcId="{F9B3148D-2FA5-4677-80C7-9ADDFAEE8B66}" destId="{54CD98ED-9D44-41DC-B064-AEC16E338A4F}" srcOrd="2" destOrd="0" presId="urn:microsoft.com/office/officeart/2005/8/layout/vList4"/>
    <dgm:cxn modelId="{9F499040-D64B-423D-8979-11521B3881A2}" type="presParOf" srcId="{0B2D4102-3F10-421E-B83F-19CE9D0EBAEB}" destId="{29F7CF10-9702-4316-8D7B-EDC5F44AAB15}" srcOrd="5" destOrd="0" presId="urn:microsoft.com/office/officeart/2005/8/layout/vList4"/>
    <dgm:cxn modelId="{43626BE6-6984-435D-9833-2520DF0C8943}" type="presParOf" srcId="{0B2D4102-3F10-421E-B83F-19CE9D0EBAEB}" destId="{B4DD29C3-DA77-47D6-9641-F7684971398F}" srcOrd="6" destOrd="0" presId="urn:microsoft.com/office/officeart/2005/8/layout/vList4"/>
    <dgm:cxn modelId="{B3B3A299-EBB8-4807-B35A-82673F16430D}" type="presParOf" srcId="{B4DD29C3-DA77-47D6-9641-F7684971398F}" destId="{E02F7394-AFAE-43A5-8DE1-387D28853C3B}" srcOrd="0" destOrd="0" presId="urn:microsoft.com/office/officeart/2005/8/layout/vList4"/>
    <dgm:cxn modelId="{0CAC1DFB-2756-4539-A8BF-43382B934500}" type="presParOf" srcId="{B4DD29C3-DA77-47D6-9641-F7684971398F}" destId="{9BF47935-8D37-47A3-AEC7-502B90DE1846}" srcOrd="1" destOrd="0" presId="urn:microsoft.com/office/officeart/2005/8/layout/vList4"/>
    <dgm:cxn modelId="{31F1F794-756B-468F-8AEA-A0C4DECA4A7E}" type="presParOf" srcId="{B4DD29C3-DA77-47D6-9641-F7684971398F}" destId="{CD30960B-DBB1-44A8-9F5F-D4B97158ACD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F9054-A144-4A69-8A17-3E68DDB96DB6}">
      <dsp:nvSpPr>
        <dsp:cNvPr id="0" name=""/>
        <dsp:cNvSpPr/>
      </dsp:nvSpPr>
      <dsp:spPr>
        <a:xfrm>
          <a:off x="0" y="0"/>
          <a:ext cx="8873210" cy="841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Картели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действуют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на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территории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82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регионов</a:t>
          </a:r>
        </a:p>
      </dsp:txBody>
      <dsp:txXfrm>
        <a:off x="1858815" y="0"/>
        <a:ext cx="7014394" cy="841733"/>
      </dsp:txXfrm>
    </dsp:sp>
    <dsp:sp modelId="{19ECB384-92F3-4D25-84CF-DA21AEA6758C}">
      <dsp:nvSpPr>
        <dsp:cNvPr id="0" name=""/>
        <dsp:cNvSpPr/>
      </dsp:nvSpPr>
      <dsp:spPr>
        <a:xfrm>
          <a:off x="29638" y="76671"/>
          <a:ext cx="1774642" cy="67338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1" t="-14606" r="4232" b="8246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59EF6-7D3A-4D8F-8C84-9F7E0731BB91}">
      <dsp:nvSpPr>
        <dsp:cNvPr id="0" name=""/>
        <dsp:cNvSpPr/>
      </dsp:nvSpPr>
      <dsp:spPr>
        <a:xfrm>
          <a:off x="0" y="925907"/>
          <a:ext cx="8873210" cy="841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Признаки картелей при проведении более 11 тыс. открытых аукционов в электронной форме</a:t>
          </a:r>
        </a:p>
      </dsp:txBody>
      <dsp:txXfrm>
        <a:off x="1858815" y="925907"/>
        <a:ext cx="7014394" cy="841733"/>
      </dsp:txXfrm>
    </dsp:sp>
    <dsp:sp modelId="{5F9AE14B-40F9-4161-85CF-97BD51D3C307}">
      <dsp:nvSpPr>
        <dsp:cNvPr id="0" name=""/>
        <dsp:cNvSpPr/>
      </dsp:nvSpPr>
      <dsp:spPr>
        <a:xfrm>
          <a:off x="84173" y="1010080"/>
          <a:ext cx="1774642" cy="673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5D452-3BEA-4F51-95F3-B1DEC7864A35}">
      <dsp:nvSpPr>
        <dsp:cNvPr id="0" name=""/>
        <dsp:cNvSpPr/>
      </dsp:nvSpPr>
      <dsp:spPr>
        <a:xfrm>
          <a:off x="0" y="1851814"/>
          <a:ext cx="8873210" cy="841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Общая сумма начальных (максимальных) цен контрактов – более 137 млрд рублей</a:t>
          </a:r>
        </a:p>
      </dsp:txBody>
      <dsp:txXfrm>
        <a:off x="1858815" y="1851814"/>
        <a:ext cx="7014394" cy="841733"/>
      </dsp:txXfrm>
    </dsp:sp>
    <dsp:sp modelId="{62FDD6D5-6312-4020-9C42-30BCFBF257AD}">
      <dsp:nvSpPr>
        <dsp:cNvPr id="0" name=""/>
        <dsp:cNvSpPr/>
      </dsp:nvSpPr>
      <dsp:spPr>
        <a:xfrm>
          <a:off x="84173" y="1935988"/>
          <a:ext cx="1774642" cy="6733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F7394-AFAE-43A5-8DE1-387D28853C3B}">
      <dsp:nvSpPr>
        <dsp:cNvPr id="0" name=""/>
        <dsp:cNvSpPr/>
      </dsp:nvSpPr>
      <dsp:spPr>
        <a:xfrm>
          <a:off x="0" y="2777722"/>
          <a:ext cx="8873210" cy="841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Антиконкурентные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соглашения распространяются практически на все фармацевтические группы лекарственных препаратов, а также практически на все виды изделий медицинского назначения</a:t>
          </a:r>
        </a:p>
      </dsp:txBody>
      <dsp:txXfrm>
        <a:off x="1858815" y="2777722"/>
        <a:ext cx="7014394" cy="841733"/>
      </dsp:txXfrm>
    </dsp:sp>
    <dsp:sp modelId="{9BF47935-8D37-47A3-AEC7-502B90DE1846}">
      <dsp:nvSpPr>
        <dsp:cNvPr id="0" name=""/>
        <dsp:cNvSpPr/>
      </dsp:nvSpPr>
      <dsp:spPr>
        <a:xfrm>
          <a:off x="84173" y="2861895"/>
          <a:ext cx="1774642" cy="673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13C34-F8C5-47D6-90EC-97778881049E}">
      <dsp:nvSpPr>
        <dsp:cNvPr id="0" name=""/>
        <dsp:cNvSpPr/>
      </dsp:nvSpPr>
      <dsp:spPr>
        <a:xfrm>
          <a:off x="0" y="3703629"/>
          <a:ext cx="8873210" cy="841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Участниками </a:t>
          </a:r>
          <a:r>
            <a:rPr lang="ru-RU" sz="1600" b="1" kern="1200" dirty="0" err="1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антиконкурентных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соглашений являются десятки компаний производителей, официальные дистрибьюторы и заказчики</a:t>
          </a:r>
        </a:p>
      </dsp:txBody>
      <dsp:txXfrm>
        <a:off x="1858815" y="3703629"/>
        <a:ext cx="7014394" cy="841733"/>
      </dsp:txXfrm>
    </dsp:sp>
    <dsp:sp modelId="{C0807228-F0AA-4FA3-A95E-DCC5E97199CD}">
      <dsp:nvSpPr>
        <dsp:cNvPr id="0" name=""/>
        <dsp:cNvSpPr/>
      </dsp:nvSpPr>
      <dsp:spPr>
        <a:xfrm>
          <a:off x="84173" y="3787802"/>
          <a:ext cx="1774642" cy="6733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95192-4367-4989-B9BC-2327F8AA0E1F}">
      <dsp:nvSpPr>
        <dsp:cNvPr id="0" name=""/>
        <dsp:cNvSpPr/>
      </dsp:nvSpPr>
      <dsp:spPr>
        <a:xfrm>
          <a:off x="0" y="4629536"/>
          <a:ext cx="8873210" cy="841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ходе проведения проверок обнаружены признаки коррумпированности должностных лиц медицинских учреждений</a:t>
          </a:r>
        </a:p>
      </dsp:txBody>
      <dsp:txXfrm>
        <a:off x="1858815" y="4629536"/>
        <a:ext cx="7014394" cy="841733"/>
      </dsp:txXfrm>
    </dsp:sp>
    <dsp:sp modelId="{ACAD4751-64CA-4806-9F3F-F2A05CBD6592}">
      <dsp:nvSpPr>
        <dsp:cNvPr id="0" name=""/>
        <dsp:cNvSpPr/>
      </dsp:nvSpPr>
      <dsp:spPr>
        <a:xfrm>
          <a:off x="84173" y="4713710"/>
          <a:ext cx="1774642" cy="67338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9" t="-47743" r="1549" b="-44539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F9054-A144-4A69-8A17-3E68DDB96DB6}">
      <dsp:nvSpPr>
        <dsp:cNvPr id="0" name=""/>
        <dsp:cNvSpPr/>
      </dsp:nvSpPr>
      <dsp:spPr>
        <a:xfrm>
          <a:off x="0" y="144013"/>
          <a:ext cx="8873210" cy="1126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rPr>
            <a:t>Антиконкурентные соглашения выявлены на</a:t>
          </a:r>
          <a:r>
            <a:rPr lang="ru-RU" sz="1600" b="1" kern="1200" dirty="0">
              <a:solidFill>
                <a:srgbClr val="333399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ru-RU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rPr>
            <a:t>территории 79 регионов</a:t>
          </a:r>
        </a:p>
      </dsp:txBody>
      <dsp:txXfrm>
        <a:off x="1887275" y="144013"/>
        <a:ext cx="6985934" cy="1126338"/>
      </dsp:txXfrm>
    </dsp:sp>
    <dsp:sp modelId="{19ECB384-92F3-4D25-84CF-DA21AEA6758C}">
      <dsp:nvSpPr>
        <dsp:cNvPr id="0" name=""/>
        <dsp:cNvSpPr/>
      </dsp:nvSpPr>
      <dsp:spPr>
        <a:xfrm>
          <a:off x="88232" y="216022"/>
          <a:ext cx="1774642" cy="9010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B59EF6-7D3A-4D8F-8C84-9F7E0731BB91}">
      <dsp:nvSpPr>
        <dsp:cNvPr id="0" name=""/>
        <dsp:cNvSpPr/>
      </dsp:nvSpPr>
      <dsp:spPr>
        <a:xfrm>
          <a:off x="0" y="1238971"/>
          <a:ext cx="8873210" cy="1126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Признаки сговоров при проведении более 1000 конкурентных процедур</a:t>
          </a:r>
        </a:p>
      </dsp:txBody>
      <dsp:txXfrm>
        <a:off x="1887275" y="1238971"/>
        <a:ext cx="6985934" cy="1126338"/>
      </dsp:txXfrm>
    </dsp:sp>
    <dsp:sp modelId="{5F9AE14B-40F9-4161-85CF-97BD51D3C307}">
      <dsp:nvSpPr>
        <dsp:cNvPr id="0" name=""/>
        <dsp:cNvSpPr/>
      </dsp:nvSpPr>
      <dsp:spPr>
        <a:xfrm>
          <a:off x="112633" y="1351605"/>
          <a:ext cx="1774642" cy="9010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15D452-3BEA-4F51-95F3-B1DEC7864A35}">
      <dsp:nvSpPr>
        <dsp:cNvPr id="0" name=""/>
        <dsp:cNvSpPr/>
      </dsp:nvSpPr>
      <dsp:spPr>
        <a:xfrm>
          <a:off x="0" y="2477943"/>
          <a:ext cx="8873210" cy="1126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Общая сумма начальных (максимальных) цен контрактов - более </a:t>
          </a:r>
          <a:r>
            <a:rPr lang="ru-RU" sz="1600" b="1" kern="1200" dirty="0">
              <a:solidFill>
                <a:srgbClr val="FF0000"/>
              </a:solidFill>
              <a:latin typeface="Arial" charset="0"/>
              <a:ea typeface="MS PGothic" pitchFamily="34" charset="-128"/>
              <a:cs typeface="Arial" charset="0"/>
            </a:rPr>
            <a:t>154 млрд рублей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.</a:t>
          </a:r>
          <a:endParaRPr lang="ru-RU" sz="1600" b="1" kern="1200" dirty="0">
            <a:solidFill>
              <a:srgbClr val="C00000"/>
            </a:solidFill>
            <a:latin typeface="Arial" charset="0"/>
            <a:ea typeface="MS PGothic" pitchFamily="34" charset="-128"/>
            <a:cs typeface="Arial" charset="0"/>
          </a:endParaRPr>
        </a:p>
      </dsp:txBody>
      <dsp:txXfrm>
        <a:off x="1887275" y="2477943"/>
        <a:ext cx="6985934" cy="1126338"/>
      </dsp:txXfrm>
    </dsp:sp>
    <dsp:sp modelId="{62FDD6D5-6312-4020-9C42-30BCFBF257AD}">
      <dsp:nvSpPr>
        <dsp:cNvPr id="0" name=""/>
        <dsp:cNvSpPr/>
      </dsp:nvSpPr>
      <dsp:spPr>
        <a:xfrm>
          <a:off x="112633" y="2590577"/>
          <a:ext cx="1774642" cy="9010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2F7394-AFAE-43A5-8DE1-387D28853C3B}">
      <dsp:nvSpPr>
        <dsp:cNvPr id="0" name=""/>
        <dsp:cNvSpPr/>
      </dsp:nvSpPr>
      <dsp:spPr>
        <a:xfrm>
          <a:off x="0" y="3634231"/>
          <a:ext cx="8873210" cy="1965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Наиболее распространены </a:t>
          </a:r>
          <a:r>
            <a:rPr lang="ru-RU" sz="1600" b="1" kern="1200" dirty="0" err="1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антиконкурентные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соглашения при проведении аукционов и заключении контрактов: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- на строительство и ремонт социальных объектов  (образовательные учреждения, медицинские учреждения, спортивные объекты и пр.);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- на строительство и ремонт дорог;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- по разработке проектно-сметной документации.</a:t>
          </a:r>
        </a:p>
      </dsp:txBody>
      <dsp:txXfrm>
        <a:off x="1887275" y="3634231"/>
        <a:ext cx="6985934" cy="1965234"/>
      </dsp:txXfrm>
    </dsp:sp>
    <dsp:sp modelId="{9BF47935-8D37-47A3-AEC7-502B90DE1846}">
      <dsp:nvSpPr>
        <dsp:cNvPr id="0" name=""/>
        <dsp:cNvSpPr/>
      </dsp:nvSpPr>
      <dsp:spPr>
        <a:xfrm>
          <a:off x="112633" y="4007817"/>
          <a:ext cx="1774642" cy="13834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F9054-A144-4A69-8A17-3E68DDB96DB6}">
      <dsp:nvSpPr>
        <dsp:cNvPr id="0" name=""/>
        <dsp:cNvSpPr/>
      </dsp:nvSpPr>
      <dsp:spPr>
        <a:xfrm>
          <a:off x="0" y="0"/>
          <a:ext cx="8793110" cy="1026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>
              <a:solidFill>
                <a:srgbClr val="333399"/>
              </a:solidFill>
            </a:rPr>
            <a:t>Антиконкурентные соглашения выявлены на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dirty="0">
              <a:solidFill>
                <a:srgbClr val="333399"/>
              </a:solidFill>
            </a:rPr>
            <a:t>территории 51</a:t>
          </a:r>
          <a:r>
            <a:rPr lang="en-US" sz="1600" b="1" dirty="0">
              <a:solidFill>
                <a:srgbClr val="333399"/>
              </a:solidFill>
            </a:rPr>
            <a:t> </a:t>
          </a:r>
          <a:r>
            <a:rPr lang="ru-RU" sz="1600" b="1" dirty="0">
              <a:solidFill>
                <a:srgbClr val="333399"/>
              </a:solidFill>
            </a:rPr>
            <a:t>региона</a:t>
          </a:r>
        </a:p>
      </dsp:txBody>
      <dsp:txXfrm>
        <a:off x="1861310" y="0"/>
        <a:ext cx="6931799" cy="1026880"/>
      </dsp:txXfrm>
    </dsp:sp>
    <dsp:sp modelId="{19ECB384-92F3-4D25-84CF-DA21AEA6758C}">
      <dsp:nvSpPr>
        <dsp:cNvPr id="0" name=""/>
        <dsp:cNvSpPr/>
      </dsp:nvSpPr>
      <dsp:spPr>
        <a:xfrm>
          <a:off x="102688" y="102688"/>
          <a:ext cx="1758622" cy="8215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B59EF6-7D3A-4D8F-8C84-9F7E0731BB91}">
      <dsp:nvSpPr>
        <dsp:cNvPr id="0" name=""/>
        <dsp:cNvSpPr/>
      </dsp:nvSpPr>
      <dsp:spPr>
        <a:xfrm>
          <a:off x="0" y="1129568"/>
          <a:ext cx="8793110" cy="1026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Признаки сговоров при проведении более 1000</a:t>
          </a:r>
          <a:r>
            <a:rPr lang="en-US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 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открытых аукционов в электронной форме</a:t>
          </a:r>
        </a:p>
      </dsp:txBody>
      <dsp:txXfrm>
        <a:off x="1861310" y="1129568"/>
        <a:ext cx="6931799" cy="1026880"/>
      </dsp:txXfrm>
    </dsp:sp>
    <dsp:sp modelId="{5F9AE14B-40F9-4161-85CF-97BD51D3C307}">
      <dsp:nvSpPr>
        <dsp:cNvPr id="0" name=""/>
        <dsp:cNvSpPr/>
      </dsp:nvSpPr>
      <dsp:spPr>
        <a:xfrm>
          <a:off x="102688" y="1232256"/>
          <a:ext cx="1758622" cy="8215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15D452-3BEA-4F51-95F3-B1DEC7864A35}">
      <dsp:nvSpPr>
        <dsp:cNvPr id="0" name=""/>
        <dsp:cNvSpPr/>
      </dsp:nvSpPr>
      <dsp:spPr>
        <a:xfrm>
          <a:off x="0" y="2259136"/>
          <a:ext cx="8793110" cy="1026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Общая сумма начальных (максимальных) цен контрактов - более </a:t>
          </a:r>
          <a:r>
            <a:rPr lang="ru-RU" sz="1600" b="1" kern="1200" dirty="0">
              <a:solidFill>
                <a:srgbClr val="FF0000"/>
              </a:solidFill>
              <a:latin typeface="Arial" charset="0"/>
              <a:ea typeface="MS PGothic" pitchFamily="34" charset="-128"/>
              <a:cs typeface="Arial" charset="0"/>
            </a:rPr>
            <a:t>6,6 млрд рублей</a:t>
          </a: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.</a:t>
          </a:r>
          <a:endParaRPr lang="ru-RU" sz="1600" b="1" kern="1200" dirty="0">
            <a:solidFill>
              <a:srgbClr val="C00000"/>
            </a:solidFill>
            <a:latin typeface="Arial" charset="0"/>
            <a:ea typeface="MS PGothic" pitchFamily="34" charset="-128"/>
            <a:cs typeface="Arial" charset="0"/>
          </a:endParaRPr>
        </a:p>
      </dsp:txBody>
      <dsp:txXfrm>
        <a:off x="1861310" y="2259136"/>
        <a:ext cx="6931799" cy="1026880"/>
      </dsp:txXfrm>
    </dsp:sp>
    <dsp:sp modelId="{62FDD6D5-6312-4020-9C42-30BCFBF257AD}">
      <dsp:nvSpPr>
        <dsp:cNvPr id="0" name=""/>
        <dsp:cNvSpPr/>
      </dsp:nvSpPr>
      <dsp:spPr>
        <a:xfrm>
          <a:off x="102688" y="2361825"/>
          <a:ext cx="1758622" cy="8215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2F7394-AFAE-43A5-8DE1-387D28853C3B}">
      <dsp:nvSpPr>
        <dsp:cNvPr id="0" name=""/>
        <dsp:cNvSpPr/>
      </dsp:nvSpPr>
      <dsp:spPr>
        <a:xfrm>
          <a:off x="0" y="3388705"/>
          <a:ext cx="8793110" cy="1791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Высокая социальная опасность антиконкурентных соглашений в данной сфере так как среди заказчиков образовательные учреждения, в том числе дошкольные, а также медицинские учреждения.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33399"/>
              </a:solidFill>
              <a:latin typeface="Arial" charset="0"/>
              <a:ea typeface="MS PGothic" pitchFamily="34" charset="-128"/>
              <a:cs typeface="Arial" charset="0"/>
            </a:rPr>
            <a:t>В отсутствии конкуренции страдает самое главное – качество поставляемой продукции!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333399"/>
            </a:solidFill>
            <a:latin typeface="Arial" charset="0"/>
            <a:ea typeface="MS PGothic" pitchFamily="34" charset="-128"/>
            <a:cs typeface="Arial" charset="0"/>
          </a:endParaRPr>
        </a:p>
      </dsp:txBody>
      <dsp:txXfrm>
        <a:off x="1861310" y="3388705"/>
        <a:ext cx="6931799" cy="1791700"/>
      </dsp:txXfrm>
    </dsp:sp>
    <dsp:sp modelId="{9BF47935-8D37-47A3-AEC7-502B90DE1846}">
      <dsp:nvSpPr>
        <dsp:cNvPr id="0" name=""/>
        <dsp:cNvSpPr/>
      </dsp:nvSpPr>
      <dsp:spPr>
        <a:xfrm>
          <a:off x="102688" y="3653919"/>
          <a:ext cx="1758622" cy="12612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3" rIns="93150" bIns="46573" numCol="1" anchor="t" anchorCtr="0" compatLnSpc="1">
            <a:prstTxWarp prst="textNoShape">
              <a:avLst/>
            </a:prstTxWarp>
          </a:bodyPr>
          <a:lstStyle>
            <a:lvl1pPr defTabSz="931636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3" rIns="93150" bIns="46573" numCol="1" anchor="t" anchorCtr="0" compatLnSpc="1">
            <a:prstTxWarp prst="textNoShape">
              <a:avLst/>
            </a:prstTxWarp>
          </a:bodyPr>
          <a:lstStyle>
            <a:lvl1pPr algn="r" defTabSz="931636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3" rIns="93150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3" rIns="93150" bIns="46573" numCol="1" anchor="b" anchorCtr="0" compatLnSpc="1">
            <a:prstTxWarp prst="textNoShape">
              <a:avLst/>
            </a:prstTxWarp>
          </a:bodyPr>
          <a:lstStyle>
            <a:lvl1pPr defTabSz="931636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3" rIns="93150" bIns="46573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35BA57E6-CE33-425E-AB4F-5DCCA93C7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8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/>
          </p:cNvSpPr>
          <p:nvPr/>
        </p:nvSpPr>
        <p:spPr bwMode="auto">
          <a:xfrm>
            <a:off x="2638345" y="13919284"/>
            <a:ext cx="2017365" cy="73086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4253" tIns="47127" rIns="94253" bIns="47127" anchor="b"/>
          <a:lstStyle/>
          <a:p>
            <a:pPr algn="r" eaLnBrk="1" hangingPunct="1"/>
            <a:fld id="{20E3DA98-61E6-4D2F-99B3-BBAD1F919C2F}" type="slidenum">
              <a:rPr lang="ru-RU" sz="1800" b="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5</a:t>
            </a:fld>
            <a:endParaRPr lang="ru-RU" sz="18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8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</p:spPr>
        <p:txBody>
          <a:bodyPr lIns="91332" tIns="45666" rIns="91332" bIns="45666"/>
          <a:lstStyle/>
          <a:p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91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/>
          </p:cNvSpPr>
          <p:nvPr/>
        </p:nvSpPr>
        <p:spPr bwMode="auto">
          <a:xfrm>
            <a:off x="2638345" y="13919284"/>
            <a:ext cx="2017365" cy="73086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4253" tIns="47127" rIns="94253" bIns="47127" anchor="b"/>
          <a:lstStyle/>
          <a:p>
            <a:pPr algn="r"/>
            <a:fld id="{20E3DA98-61E6-4D2F-99B3-BBAD1F919C2F}" type="slidenum">
              <a:rPr lang="ru-RU" sz="1800">
                <a:solidFill>
                  <a:srgbClr val="000000"/>
                </a:solidFill>
              </a:rPr>
              <a:pPr algn="r"/>
              <a:t>6</a:t>
            </a:fld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8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</p:spPr>
        <p:txBody>
          <a:bodyPr lIns="91332" tIns="45666" rIns="91332" bIns="45666"/>
          <a:lstStyle/>
          <a:p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63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/>
          </p:cNvSpPr>
          <p:nvPr/>
        </p:nvSpPr>
        <p:spPr bwMode="auto">
          <a:xfrm>
            <a:off x="2638345" y="13919284"/>
            <a:ext cx="2017365" cy="73086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4253" tIns="47127" rIns="94253" bIns="47127" anchor="b"/>
          <a:lstStyle/>
          <a:p>
            <a:pPr algn="r"/>
            <a:fld id="{20E3DA98-61E6-4D2F-99B3-BBAD1F919C2F}" type="slidenum">
              <a:rPr lang="ru-RU" sz="1800">
                <a:solidFill>
                  <a:srgbClr val="000000"/>
                </a:solidFill>
              </a:rPr>
              <a:pPr algn="r"/>
              <a:t>7</a:t>
            </a:fld>
            <a:endParaRPr 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8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</p:spPr>
        <p:txBody>
          <a:bodyPr lIns="91332" tIns="45666" rIns="91332" bIns="45666"/>
          <a:lstStyle/>
          <a:p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11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68BA-6634-409A-BB15-88494BBE0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3A215-778E-406B-B8DE-34EE2D68A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101E-54B6-499E-9163-A47860A32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6C93-5489-4297-9A7C-843AD8355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D5D3-EDF9-4DED-9590-F2C4E0D39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D3812-5214-4A4E-9C7C-8727E0B1B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46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C3A08-099A-4577-81A8-099F5047E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72F25-8A9E-4C28-9351-99003FB6A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DB6E3-4AF0-48AC-BDDD-AF3FE3499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1A0F-2137-48B5-BB50-73C866F64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0A21-351E-4D9E-A183-D0EF20FFE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84FB0-E90C-41D9-9816-575B292E0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9FDB-A457-4020-89E0-3689B988E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598A-A017-408B-9734-D9D611CCE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4ACCE63F-1D70-457E-974D-6AC7AC77C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  <p:sldLayoutId id="2147484381" r:id="rId13"/>
    <p:sldLayoutId id="2147484382" r:id="rId14"/>
    <p:sldLayoutId id="2147484384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323528" y="2708275"/>
            <a:ext cx="8496944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endParaRPr lang="ru-RU" sz="1000" b="1" cap="all" dirty="0">
              <a:solidFill>
                <a:schemeClr val="accent2"/>
              </a:solidFill>
              <a:latin typeface="Times New Roman" panose="02020603050405020304" pitchFamily="18" charset="0"/>
              <a:ea typeface="AppleMyungjo" pitchFamily="2" charset="-127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800" b="1" cap="all" dirty="0">
                <a:solidFill>
                  <a:schemeClr val="accent2"/>
                </a:solidFill>
                <a:latin typeface="+mn-lt"/>
                <a:ea typeface="AppleMyungjo" pitchFamily="2" charset="-127"/>
                <a:cs typeface="Times New Roman" panose="02020603050405020304" pitchFamily="18" charset="0"/>
              </a:rPr>
              <a:t>Результаты работы по противодействию картелям и иным </a:t>
            </a:r>
            <a:r>
              <a:rPr lang="ru-RU" sz="2800" b="1" cap="all" dirty="0" smtClean="0">
                <a:solidFill>
                  <a:schemeClr val="accent2"/>
                </a:solidFill>
                <a:latin typeface="+mn-lt"/>
                <a:ea typeface="AppleMyungjo" pitchFamily="2" charset="-127"/>
                <a:cs typeface="Times New Roman" panose="02020603050405020304" pitchFamily="18" charset="0"/>
              </a:rPr>
              <a:t>АНТИКОНКУРЕНТНЫМ СОГЛАШЕНИЯМ в </a:t>
            </a:r>
            <a:r>
              <a:rPr lang="ru-RU" sz="2800" b="1" cap="all" dirty="0">
                <a:solidFill>
                  <a:schemeClr val="accent2"/>
                </a:solidFill>
                <a:latin typeface="+mn-lt"/>
                <a:ea typeface="AppleMyungjo" pitchFamily="2" charset="-127"/>
                <a:cs typeface="Times New Roman" panose="02020603050405020304" pitchFamily="18" charset="0"/>
              </a:rPr>
              <a:t>2018 году</a:t>
            </a: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b="1" dirty="0">
                <a:solidFill>
                  <a:srgbClr val="008080"/>
                </a:solidFill>
                <a:ea typeface="MS PGothic" pitchFamily="34" charset="-128"/>
              </a:rPr>
              <a:t>ФЕДЕРАЛЬНАЯ АНТИМОНОПОЛЬНАЯ СЛУЖБА</a:t>
            </a:r>
            <a:endParaRPr lang="en-US" altLang="ru-RU" b="1" dirty="0">
              <a:solidFill>
                <a:srgbClr val="008080"/>
              </a:solidFill>
              <a:ea typeface="MS PGothic" pitchFamily="34" charset="-128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3B634C-363E-514D-9A78-38AB0A5477FE}"/>
              </a:ext>
            </a:extLst>
          </p:cNvPr>
          <p:cNvSpPr/>
          <p:nvPr/>
        </p:nvSpPr>
        <p:spPr>
          <a:xfrm>
            <a:off x="6228184" y="6021288"/>
            <a:ext cx="3438128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5000"/>
              </a:lnSpc>
            </a:pPr>
            <a:r>
              <a:rPr lang="ru-RU" sz="2000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Саратов,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2019</a:t>
            </a:r>
            <a:endParaRPr lang="ru-RU" sz="60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73B634C-363E-514D-9A78-38AB0A5477FE}"/>
              </a:ext>
            </a:extLst>
          </p:cNvPr>
          <p:cNvSpPr/>
          <p:nvPr/>
        </p:nvSpPr>
        <p:spPr>
          <a:xfrm>
            <a:off x="4572000" y="479226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/>
                <a:cs typeface="ヒラギノ角ゴ Pro W3"/>
              </a:rPr>
              <a:t>Тенишев Андрей Петрович</a:t>
            </a:r>
          </a:p>
          <a:p>
            <a:pPr lvl="0" algn="r"/>
            <a:r>
              <a:rPr lang="ru-RU" sz="2000" dirty="0">
                <a:solidFill>
                  <a:srgbClr val="333399"/>
                </a:solidFill>
                <a:latin typeface="+mn-lt"/>
                <a:ea typeface="ヒラギノ角ゴ Pro W3"/>
                <a:cs typeface="ヒラギノ角ゴ Pro W3"/>
              </a:rPr>
              <a:t>Начальник Управления по </a:t>
            </a:r>
          </a:p>
          <a:p>
            <a:pPr lvl="0" algn="r"/>
            <a:r>
              <a:rPr lang="ru-RU" sz="2000" dirty="0">
                <a:solidFill>
                  <a:srgbClr val="333399"/>
                </a:solidFill>
                <a:latin typeface="+mn-lt"/>
                <a:ea typeface="ヒラギノ角ゴ Pro W3"/>
                <a:cs typeface="ヒラギノ角ゴ Pro W3"/>
              </a:rPr>
              <a:t>борьбе с картелями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3408"/>
            <a:ext cx="8229600" cy="576064"/>
          </a:xfrm>
        </p:spPr>
        <p:txBody>
          <a:bodyPr>
            <a:noAutofit/>
          </a:bodyPr>
          <a:lstStyle/>
          <a:p>
            <a:pPr algn="r">
              <a:lnSpc>
                <a:spcPct val="85000"/>
              </a:lnSpc>
            </a:pPr>
            <a:r>
              <a:rPr lang="ru-RU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Взаимодействие с общественными организациями  </a:t>
            </a:r>
            <a:endParaRPr 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59996"/>
            <a:ext cx="8784977" cy="38712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Управление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по борьбе с картелями получило 13 тысяч единомышленников и помощников в практической работе по декартелизации российской экономики;</a:t>
            </a:r>
          </a:p>
          <a:p>
            <a:pPr algn="just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Проведено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более 20 совместных мероприятий, среди которых курсы повышения квалификации для активистов, совместные </a:t>
            </a:r>
            <a:r>
              <a:rPr lang="ru-RU" sz="2000" b="1" dirty="0" err="1">
                <a:latin typeface="+mj-lt"/>
                <a:cs typeface="Times New Roman" panose="02020603050405020304" pitchFamily="18" charset="0"/>
              </a:rPr>
              <a:t>вебинары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, совещания, крупные форумы и круглые столы;</a:t>
            </a:r>
          </a:p>
          <a:p>
            <a:pPr algn="just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Совместно подготовлено несколько изданий книги о «серых» схемах на торгах, а также издание «Серая книга. Картели»;</a:t>
            </a:r>
          </a:p>
          <a:p>
            <a:pPr algn="just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По сигналам активистов </a:t>
            </a:r>
            <a:r>
              <a:rPr lang="ru-RU" sz="2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возбуждено более 75 антимонопольных </a:t>
            </a:r>
            <a:r>
              <a:rPr lang="ru-RU" sz="20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дел.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Участниками сговоров «освоены» контракты  </a:t>
            </a:r>
            <a:r>
              <a:rPr lang="ru-RU" sz="2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на общую сумму </a:t>
            </a:r>
            <a:r>
              <a:rPr lang="ru-RU" sz="20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более </a:t>
            </a:r>
            <a:r>
              <a:rPr lang="ru-RU" sz="2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7,5 млрд </a:t>
            </a:r>
            <a:r>
              <a:rPr lang="ru-RU" sz="20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рублей.</a:t>
            </a:r>
            <a:endParaRPr lang="ru-RU" sz="2000" b="1" u="sng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F66C15-A886-2B49-BAE7-A7FCFD5A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9248"/>
            <a:ext cx="1116411" cy="12357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6FA99B5-DB3F-4C48-B8E3-B942EDE3B86B}"/>
              </a:ext>
            </a:extLst>
          </p:cNvPr>
          <p:cNvSpPr/>
          <p:nvPr/>
        </p:nvSpPr>
        <p:spPr>
          <a:xfrm>
            <a:off x="1763688" y="98924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 результате сотрудничества Управления по борьбе с картелями и активистов ОНФ: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71517D-3C14-694D-8DB8-21E970DC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693" y="989248"/>
            <a:ext cx="1484040" cy="12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A423F-60D4-4F70-B3FD-EA25300E9B2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2088" y="-66757"/>
            <a:ext cx="8579296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Усиление работы по противодействию картелям на региональном уровне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848" y="1055599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333399"/>
                </a:solidFill>
                <a:latin typeface="+mn-lt"/>
                <a:cs typeface="Times New Roman" panose="02020603050405020304" pitchFamily="18" charset="0"/>
              </a:rPr>
              <a:t>В 2018 году в структуре Московского областного, Нижегородского, Новосибирского, Ростовского, Санкт-Петербургского, Свердловского, Ставропольского, Хабаровского УФАС России созданы специализированные межрегиональные отделы по борьбе с картелями.</a:t>
            </a:r>
            <a:endParaRPr lang="ru-RU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A13691-6525-1B48-B3F0-E7F55C2C4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8" y="2853322"/>
            <a:ext cx="5508104" cy="31763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1F6897-E196-1F4E-BE29-15175A5E3014}"/>
              </a:ext>
            </a:extLst>
          </p:cNvPr>
          <p:cNvSpPr/>
          <p:nvPr/>
        </p:nvSpPr>
        <p:spPr>
          <a:xfrm>
            <a:off x="5918249" y="3048452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усиление </a:t>
            </a:r>
            <a:r>
              <a:rPr lang="ru-RU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противодействия картелям на региональном уровне во взаимодействии с региональными правоохранительными и надзорными органами.</a:t>
            </a:r>
          </a:p>
        </p:txBody>
      </p:sp>
    </p:spTree>
    <p:extLst>
      <p:ext uri="{BB962C8B-B14F-4D97-AF65-F5344CB8AC3E}">
        <p14:creationId xmlns:p14="http://schemas.microsoft.com/office/powerpoint/2010/main" val="20465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A423F-60D4-4F70-B3FD-EA25300E9B2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686505" y="-82513"/>
            <a:ext cx="9748971" cy="7229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Положительная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правоприменительная практика Саратовского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УФАС России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1)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4599"/>
            <a:ext cx="9143999" cy="57400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П</a:t>
            </a: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ассажирские </a:t>
            </a: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перевозки</a:t>
            </a: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Ч. </a:t>
            </a: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ст.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16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135-ФЗ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Существо нарушения:</a:t>
            </a:r>
          </a:p>
          <a:p>
            <a:pPr algn="just">
              <a:buNone/>
            </a:pPr>
            <a:endParaRPr lang="ru-RU" sz="16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Заключение </a:t>
            </a:r>
            <a:r>
              <a:rPr lang="ru-RU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двухстороннего договора на возмездное оказание услуг между Администрацией и МКУ с АО на организацию перевозки маршрутов и отбора перевозчиков без проведения </a:t>
            </a:r>
            <a:r>
              <a:rPr lang="ru-RU" sz="16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торгов.</a:t>
            </a:r>
          </a:p>
          <a:p>
            <a:pPr algn="just">
              <a:buNone/>
            </a:pPr>
            <a:endParaRPr lang="ru-RU" sz="16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Ответчики: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Администрация </a:t>
            </a:r>
            <a:r>
              <a:rPr lang="ru-RU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6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«Город Саратов», </a:t>
            </a:r>
            <a:r>
              <a:rPr lang="ru-RU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МКУ </a:t>
            </a:r>
            <a:r>
              <a:rPr lang="ru-RU" sz="16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«Транспортное управление», </a:t>
            </a:r>
            <a:r>
              <a:rPr lang="ru-RU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АО </a:t>
            </a:r>
            <a:r>
              <a:rPr lang="ru-RU" sz="16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«Автокомбинат-2», АО «</a:t>
            </a:r>
            <a:r>
              <a:rPr lang="ru-RU" sz="16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Межгородтранс</a:t>
            </a:r>
            <a:r>
              <a:rPr lang="ru-RU" sz="16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6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Доказательства нарушения антимонопольного законодательства: </a:t>
            </a:r>
          </a:p>
          <a:p>
            <a:pPr algn="just">
              <a:buNone/>
            </a:pPr>
            <a:endParaRPr lang="ru-RU" sz="16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- отсутствие процедуры торгов;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заключение </a:t>
            </a:r>
            <a:r>
              <a:rPr lang="ru-RU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посреднических договоров с хоз. субъектами конкурентами, не участвующими в </a:t>
            </a:r>
            <a:r>
              <a:rPr lang="ru-RU" sz="16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торгах</a:t>
            </a: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 smtClean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 smtClean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 smtClean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500" b="1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A423F-60D4-4F70-B3FD-EA25300E9B2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686505" y="-82513"/>
            <a:ext cx="9748971" cy="7229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Положительная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правоприменительная практика Саратовского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УФАС России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2)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4599"/>
            <a:ext cx="9143999" cy="5755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Внедрение </a:t>
            </a: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и техническое сопровождение информационных систем сферы образования.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Ч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 4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ст.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16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135-ФЗ.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Существо </a:t>
            </a: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lang="ru-RU" sz="16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аключение 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инвестиционного соглашения на внедрение и техническое сопровождение информационных систем сферы образования, а также </a:t>
            </a:r>
            <a:r>
              <a:rPr lang="ru-RU" sz="16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принуждение учебных 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заведений </a:t>
            </a:r>
            <a:r>
              <a:rPr lang="ru-RU" sz="16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переходу на ведение 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электронного журнала успеваемости.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Ответчики по делу: </a:t>
            </a:r>
            <a:endParaRPr lang="ru-RU" sz="1600" b="1" u="sng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Саратовской области, </a:t>
            </a: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ПАО «Ростелеком», </a:t>
            </a:r>
            <a:b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b="1" dirty="0" err="1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Дневник.ру</a:t>
            </a: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u="sng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Общая сумма НМЦК по делу составила </a:t>
            </a: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b="1" u="sng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u="sng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u="sng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u="sng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u="sng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u="sng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u="sng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u="sng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A423F-60D4-4F70-B3FD-EA25300E9B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686505" y="-82513"/>
            <a:ext cx="9748971" cy="7229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Положительная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правоприменительная практика Саратовского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УФАС России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3)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14" y="904599"/>
            <a:ext cx="9109185" cy="57400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Сделки с недвижимостью. Ч. 4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ст.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16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135-ФЗ.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Существо нарушения</a:t>
            </a:r>
            <a:r>
              <a:rPr lang="ru-RU" sz="1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6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аренду земельного участка с последующим изменением вида разрешенного использования указанного земельного участка путем заключения дополнительного соглашения к договору аренды в обход процедуры торгов.</a:t>
            </a:r>
            <a:endParaRPr lang="ru-RU" sz="1600" b="1" dirty="0" smtClean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dirty="0" smtClean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Ответчики </a:t>
            </a: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делу</a:t>
            </a: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Администрация </a:t>
            </a:r>
            <a:r>
              <a:rPr lang="ru-RU" sz="1600" b="1" dirty="0" err="1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Лоховского</a:t>
            </a:r>
            <a:r>
              <a:rPr lang="ru-RU" sz="16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</a:t>
            </a:r>
            <a:r>
              <a:rPr lang="ru-RU" sz="1600" b="1" dirty="0" err="1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Новобурасского</a:t>
            </a:r>
            <a:r>
              <a:rPr lang="ru-RU" sz="16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Саратовской области, ИП </a:t>
            </a:r>
            <a:r>
              <a:rPr lang="ru-RU" sz="1600" b="1" dirty="0" err="1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Гадисов</a:t>
            </a:r>
            <a:r>
              <a:rPr lang="ru-RU" sz="16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А.Г.</a:t>
            </a:r>
            <a:endParaRPr lang="ru-RU" sz="1600" b="1" dirty="0" smtClean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Доказательства нарушения антимонопольного законодательства: </a:t>
            </a:r>
            <a:endParaRPr lang="ru-RU" sz="1600" b="1" u="sng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договор аренды;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изменении </a:t>
            </a: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вида разрешенного использования земельного </a:t>
            </a: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участка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5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A423F-60D4-4F70-B3FD-EA25300E9B2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686505" y="-82513"/>
            <a:ext cx="9748971" cy="7229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Положительная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правоприменительная практика Саратовского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УФАС России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4)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7500"/>
            <a:ext cx="9144000" cy="61026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Сделки с недвижимостью. Ч. 4 ст. 16 135-ФЗ</a:t>
            </a:r>
            <a:endParaRPr lang="ru-RU" sz="1600" b="1" i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b="1" i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Существо </a:t>
            </a:r>
            <a:r>
              <a:rPr lang="ru-RU" sz="16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редоставление </a:t>
            </a: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аренду земельного участка с последующим изменением вида разрешенного использования указанного земельного участка путем заключения дополнительного соглашения к договору аренды в обход процедуры торгов.</a:t>
            </a: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Ответчики по делу:</a:t>
            </a:r>
            <a:r>
              <a:rPr lang="ru-RU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«Город Саратов», Комитет по градостроительству, архитектуре и капитальному </a:t>
            </a: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строительству Администрации </a:t>
            </a: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«Город Саратов», ООО «Мотор» и </a:t>
            </a: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Шэлдом</a:t>
            </a: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Доказательства нарушения антимонопольного законодательства: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договор аренды;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договор замены стороны в обязательстве без согласования с Администрацией муниципального образования «Город Саратов»;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1600" b="1" dirty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долевого участия в </a:t>
            </a:r>
            <a:r>
              <a:rPr lang="ru-RU" sz="1600" b="1" dirty="0" smtClean="0">
                <a:solidFill>
                  <a:srgbClr val="33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строительстве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600" b="1" dirty="0" smtClean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500" b="1" dirty="0">
              <a:solidFill>
                <a:srgbClr val="3333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84FB0-E90C-41D9-9816-575B292E02B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4758" y="908720"/>
            <a:ext cx="9144000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7030A0"/>
                </a:solidFill>
              </a:rPr>
              <a:t>Арбитражный </a:t>
            </a:r>
            <a:r>
              <a:rPr lang="ru-RU" sz="1400" b="1" dirty="0">
                <a:solidFill>
                  <a:srgbClr val="7030A0"/>
                </a:solidFill>
              </a:rPr>
              <a:t>суд Поволжского округа подтвердил законность и обоснованность выводов Саратовского УФАС России по делу в отношении </a:t>
            </a:r>
            <a:r>
              <a:rPr lang="ru-RU" sz="1400" b="1" dirty="0">
                <a:solidFill>
                  <a:srgbClr val="FF0000"/>
                </a:solidFill>
              </a:rPr>
              <a:t>Министерства транспорта и дорожного хозяйства Саратовской области и АО «</a:t>
            </a:r>
            <a:r>
              <a:rPr lang="ru-RU" sz="1400" b="1" dirty="0" err="1">
                <a:solidFill>
                  <a:srgbClr val="FF0000"/>
                </a:solidFill>
              </a:rPr>
              <a:t>Автогрейд</a:t>
            </a:r>
            <a:r>
              <a:rPr lang="ru-RU" sz="1400" b="1" dirty="0">
                <a:solidFill>
                  <a:srgbClr val="FF0000"/>
                </a:solidFill>
              </a:rPr>
              <a:t>»</a:t>
            </a:r>
          </a:p>
          <a:p>
            <a:pPr algn="just"/>
            <a:endParaRPr lang="ru-RU" sz="1400" b="1" dirty="0">
              <a:solidFill>
                <a:srgbClr val="7030A0"/>
              </a:solidFill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</a:rPr>
              <a:t>Рассмотрение дела в отношении Министерства и АО «</a:t>
            </a:r>
            <a:r>
              <a:rPr lang="ru-RU" sz="1400" b="1" dirty="0" err="1">
                <a:solidFill>
                  <a:srgbClr val="7030A0"/>
                </a:solidFill>
              </a:rPr>
              <a:t>Автогрейд</a:t>
            </a:r>
            <a:r>
              <a:rPr lang="ru-RU" sz="1400" b="1" dirty="0">
                <a:solidFill>
                  <a:srgbClr val="7030A0"/>
                </a:solidFill>
              </a:rPr>
              <a:t>» о нарушении статьи 16 Закона о защите конкуренции было завершено ещё в декабре 2016 года.</a:t>
            </a:r>
          </a:p>
          <a:p>
            <a:pPr algn="just"/>
            <a:endParaRPr lang="ru-RU" sz="1400" b="1" dirty="0">
              <a:solidFill>
                <a:srgbClr val="7030A0"/>
              </a:solidFill>
            </a:endParaRPr>
          </a:p>
          <a:p>
            <a:pPr algn="just"/>
            <a:r>
              <a:rPr lang="ru-RU" sz="1400" b="1" u="sng" dirty="0" smtClean="0">
                <a:solidFill>
                  <a:srgbClr val="7030A0"/>
                </a:solidFill>
              </a:rPr>
              <a:t>Нарушение антимонопольного законодательства выразилось в выполнении </a:t>
            </a:r>
            <a:r>
              <a:rPr lang="ru-RU" sz="1400" b="1" u="sng" dirty="0">
                <a:solidFill>
                  <a:srgbClr val="7030A0"/>
                </a:solidFill>
              </a:rPr>
              <a:t>работ по строительству автодороги «Озинки-Перелюб» </a:t>
            </a:r>
            <a:r>
              <a:rPr lang="ru-RU" sz="1400" b="1" u="sng" dirty="0" smtClean="0">
                <a:solidFill>
                  <a:srgbClr val="7030A0"/>
                </a:solidFill>
              </a:rPr>
              <a:t>АО </a:t>
            </a:r>
            <a:r>
              <a:rPr lang="ru-RU" sz="1400" b="1" u="sng" dirty="0">
                <a:solidFill>
                  <a:srgbClr val="7030A0"/>
                </a:solidFill>
              </a:rPr>
              <a:t>«</a:t>
            </a:r>
            <a:r>
              <a:rPr lang="ru-RU" sz="1400" b="1" u="sng" dirty="0" err="1">
                <a:solidFill>
                  <a:srgbClr val="7030A0"/>
                </a:solidFill>
              </a:rPr>
              <a:t>Автогрейд</a:t>
            </a:r>
            <a:r>
              <a:rPr lang="ru-RU" sz="1400" b="1" u="sng" dirty="0">
                <a:solidFill>
                  <a:srgbClr val="7030A0"/>
                </a:solidFill>
              </a:rPr>
              <a:t>» до заключения соответствующего контракта </a:t>
            </a:r>
            <a:r>
              <a:rPr lang="ru-RU" sz="1400" b="1" u="sng" dirty="0">
                <a:solidFill>
                  <a:srgbClr val="FF0000"/>
                </a:solidFill>
              </a:rPr>
              <a:t>на сумму 71,8 млн рублей.</a:t>
            </a:r>
          </a:p>
          <a:p>
            <a:pPr algn="just"/>
            <a:endParaRPr lang="ru-RU" sz="1400" b="1" dirty="0">
              <a:solidFill>
                <a:srgbClr val="7030A0"/>
              </a:solidFill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</a:rPr>
              <a:t>При этом, в сам контракт Министерством транспорта и дорожного хозяйства Саратовской области было включено условие об исполнении работ по строительству дороги в трехдневный срок, по истечении которого работы завершены не были.</a:t>
            </a:r>
          </a:p>
          <a:p>
            <a:pPr algn="just"/>
            <a:endParaRPr lang="ru-RU" sz="1400" b="1" dirty="0">
              <a:solidFill>
                <a:srgbClr val="7030A0"/>
              </a:solidFill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</a:rPr>
              <a:t>Несмотря на это, сумма контракта заказчиком была уплачена полностью, без удержания пени.</a:t>
            </a:r>
          </a:p>
          <a:p>
            <a:pPr algn="just"/>
            <a:endParaRPr lang="ru-RU" sz="1400" b="1" dirty="0">
              <a:solidFill>
                <a:srgbClr val="7030A0"/>
              </a:solidFill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В результате реализации данного антиконкурентного соглашения, бюджету муниципального образования причинен ущерб в размере более 70 млн рублей, что послужило основанием для возбуждения уголовного дела по факту мошенничества в крупном размере при выполнении строительных работ (ч.3 ст. 159 УК РФ</a:t>
            </a:r>
            <a:r>
              <a:rPr lang="ru-RU" sz="1400" b="1" dirty="0" smtClean="0">
                <a:solidFill>
                  <a:srgbClr val="FF0000"/>
                </a:solidFill>
              </a:rPr>
              <a:t>).</a:t>
            </a:r>
          </a:p>
          <a:p>
            <a:pPr algn="just"/>
            <a:endParaRPr lang="ru-RU" sz="1400" b="1" dirty="0">
              <a:solidFill>
                <a:srgbClr val="FF0000"/>
              </a:solidFill>
            </a:endParaRPr>
          </a:p>
          <a:p>
            <a:pPr algn="just"/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endParaRPr lang="ru-RU" sz="1400" b="1" dirty="0">
              <a:solidFill>
                <a:srgbClr val="FF0000"/>
              </a:solidFill>
            </a:endParaRPr>
          </a:p>
          <a:p>
            <a:pPr algn="just"/>
            <a:endParaRPr lang="ru-RU" sz="1400" b="1" dirty="0">
              <a:solidFill>
                <a:srgbClr val="FF0000"/>
              </a:solidFill>
            </a:endParaRPr>
          </a:p>
          <a:p>
            <a:pPr algn="just"/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88445" y="89509"/>
            <a:ext cx="83385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Положительная судебная практика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Саратовского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УФАС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64"/>
            <a:ext cx="859457" cy="6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A423F-60D4-4F70-B3FD-EA25300E9B2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16632"/>
            <a:ext cx="8118942" cy="7229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Количество уголовных дел по статье 178 УК РФ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xmlns="" id="{A921743C-67B7-C042-BCB8-9596138CE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38754"/>
              </p:ext>
            </p:extLst>
          </p:nvPr>
        </p:nvGraphicFramePr>
        <p:xfrm>
          <a:off x="179512" y="908720"/>
          <a:ext cx="86409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7"/>
          <p:cNvSpPr txBox="1">
            <a:spLocks/>
          </p:cNvSpPr>
          <p:nvPr/>
        </p:nvSpPr>
        <p:spPr>
          <a:xfrm>
            <a:off x="107504" y="4581128"/>
            <a:ext cx="8640960" cy="9457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ru-RU" sz="1500" dirty="0" smtClean="0">
                <a:cs typeface="Times New Roman" panose="02020603050405020304" pitchFamily="18" charset="0"/>
              </a:rPr>
              <a:t>Всего в </a:t>
            </a:r>
            <a:r>
              <a:rPr lang="ru-RU" sz="1500" dirty="0">
                <a:cs typeface="Times New Roman" panose="02020603050405020304" pitchFamily="18" charset="0"/>
              </a:rPr>
              <a:t>2018 году по результатам рассмотрения сообщений о преступлениях, направленных ФАС России, правоохранительными органами </a:t>
            </a:r>
            <a:r>
              <a:rPr lang="ru-RU" sz="15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возбуждено </a:t>
            </a:r>
            <a:r>
              <a:rPr lang="ru-RU" sz="15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33 уголовных дела*</a:t>
            </a:r>
            <a:r>
              <a:rPr lang="ru-RU" sz="1500" dirty="0" smtClean="0">
                <a:cs typeface="Times New Roman" panose="02020603050405020304" pitchFamily="18" charset="0"/>
              </a:rPr>
              <a:t> </a:t>
            </a:r>
            <a:r>
              <a:rPr lang="ru-RU" sz="1500" dirty="0">
                <a:cs typeface="Times New Roman" panose="02020603050405020304" pitchFamily="18" charset="0"/>
              </a:rPr>
              <a:t>(в 2017 году – </a:t>
            </a:r>
            <a:r>
              <a:rPr lang="ru-RU" sz="1500" dirty="0" smtClean="0">
                <a:cs typeface="Times New Roman" panose="02020603050405020304" pitchFamily="18" charset="0"/>
              </a:rPr>
              <a:t>20 </a:t>
            </a:r>
            <a:r>
              <a:rPr lang="ru-RU" sz="1500" dirty="0">
                <a:cs typeface="Times New Roman" panose="02020603050405020304" pitchFamily="18" charset="0"/>
              </a:rPr>
              <a:t>дел</a:t>
            </a:r>
            <a:r>
              <a:rPr lang="ru-RU" sz="1500" dirty="0" smtClean="0"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*178, 159</a:t>
            </a: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204, 285, 286, 290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иные статьи УК РФ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500" dirty="0" smtClean="0">
                <a:cs typeface="Times New Roman" panose="02020603050405020304" pitchFamily="18" charset="0"/>
              </a:rPr>
              <a:t>В </a:t>
            </a:r>
            <a:r>
              <a:rPr lang="ru-RU" sz="1500" dirty="0">
                <a:cs typeface="Times New Roman" panose="02020603050405020304" pitchFamily="18" charset="0"/>
              </a:rPr>
              <a:t>2018 году ФАС России и её территориальными органами </a:t>
            </a:r>
            <a:r>
              <a:rPr lang="ru-RU" sz="15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проведено 110 проверочных мероприятий</a:t>
            </a:r>
            <a:r>
              <a:rPr lang="ru-RU" sz="1500" dirty="0" smtClean="0">
                <a:cs typeface="Times New Roman" panose="02020603050405020304" pitchFamily="18" charset="0"/>
              </a:rPr>
              <a:t> с </a:t>
            </a:r>
            <a:r>
              <a:rPr lang="ru-RU" sz="1500" dirty="0">
                <a:cs typeface="Times New Roman" panose="02020603050405020304" pitchFamily="18" charset="0"/>
              </a:rPr>
              <a:t>участием правоохранительных органов, включая внеплановые выездные проверки.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84FB0-E90C-41D9-9816-575B292E02B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94" y="1819201"/>
            <a:ext cx="91270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</a:rPr>
              <a:t>По </a:t>
            </a:r>
            <a:r>
              <a:rPr lang="ru-RU" sz="1600" dirty="0">
                <a:solidFill>
                  <a:srgbClr val="7030A0"/>
                </a:solidFill>
              </a:rPr>
              <a:t>результатам их рассмотрения органами предварительного следствия </a:t>
            </a:r>
            <a:r>
              <a:rPr lang="ru-RU" sz="1600" b="1" dirty="0">
                <a:solidFill>
                  <a:srgbClr val="FF0000"/>
                </a:solidFill>
              </a:rPr>
              <a:t>возбуждены 2 уголовных </a:t>
            </a:r>
            <a:r>
              <a:rPr lang="ru-RU" sz="1600" b="1" dirty="0" smtClean="0">
                <a:solidFill>
                  <a:srgbClr val="FF0000"/>
                </a:solidFill>
              </a:rPr>
              <a:t>дела: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FF0000"/>
                </a:solidFill>
              </a:rPr>
              <a:t>в </a:t>
            </a:r>
            <a:r>
              <a:rPr lang="ru-RU" sz="1600" b="1" dirty="0">
                <a:solidFill>
                  <a:srgbClr val="FF0000"/>
                </a:solidFill>
              </a:rPr>
              <a:t>отношении должностного лица </a:t>
            </a:r>
            <a:r>
              <a:rPr lang="ru-RU" sz="1600" dirty="0">
                <a:solidFill>
                  <a:srgbClr val="7030A0"/>
                </a:solidFill>
              </a:rPr>
              <a:t>Администрации </a:t>
            </a:r>
            <a:r>
              <a:rPr lang="ru-RU" sz="1600" dirty="0" err="1">
                <a:solidFill>
                  <a:srgbClr val="7030A0"/>
                </a:solidFill>
              </a:rPr>
              <a:t>Ртищевского</a:t>
            </a:r>
            <a:r>
              <a:rPr lang="ru-RU" sz="1600" dirty="0">
                <a:solidFill>
                  <a:srgbClr val="7030A0"/>
                </a:solidFill>
              </a:rPr>
              <a:t> муниципального района </a:t>
            </a:r>
            <a:r>
              <a:rPr lang="ru-RU" sz="1600" b="1" dirty="0">
                <a:solidFill>
                  <a:srgbClr val="FF0000"/>
                </a:solidFill>
              </a:rPr>
              <a:t>по ч. 1 ст. 286 УК РФ </a:t>
            </a:r>
            <a:r>
              <a:rPr lang="ru-RU" sz="1600" dirty="0">
                <a:solidFill>
                  <a:srgbClr val="7030A0"/>
                </a:solidFill>
              </a:rPr>
              <a:t>по факту перечисления более 21 млн рублей подрядчику на ремонт автомобильной дороги без заключения контракта </a:t>
            </a:r>
            <a:endParaRPr lang="ru-RU" sz="1600" dirty="0" smtClean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FF0000"/>
                </a:solidFill>
              </a:rPr>
              <a:t>и </a:t>
            </a:r>
            <a:r>
              <a:rPr lang="ru-RU" sz="1600" b="1" dirty="0">
                <a:solidFill>
                  <a:srgbClr val="FF0000"/>
                </a:solidFill>
              </a:rPr>
              <a:t>по ч. 1 ст. 201 УК РФ </a:t>
            </a:r>
            <a:r>
              <a:rPr lang="ru-RU" sz="1600" dirty="0">
                <a:solidFill>
                  <a:srgbClr val="7030A0"/>
                </a:solidFill>
              </a:rPr>
              <a:t>по факту воспрепятствования представителями ООО «</a:t>
            </a:r>
            <a:r>
              <a:rPr lang="ru-RU" sz="1600" dirty="0" err="1">
                <a:solidFill>
                  <a:srgbClr val="7030A0"/>
                </a:solidFill>
              </a:rPr>
              <a:t>ТорГрупп</a:t>
            </a:r>
            <a:r>
              <a:rPr lang="ru-RU" sz="1600" dirty="0">
                <a:solidFill>
                  <a:srgbClr val="7030A0"/>
                </a:solidFill>
              </a:rPr>
              <a:t>» участия ряду лиц в аукционе.</a:t>
            </a:r>
          </a:p>
          <a:p>
            <a:pPr algn="just"/>
            <a:endParaRPr lang="ru-RU" sz="1600" dirty="0" smtClean="0">
              <a:solidFill>
                <a:srgbClr val="7030A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14.02.2019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>
                <a:solidFill>
                  <a:srgbClr val="7030A0"/>
                </a:solidFill>
              </a:rPr>
              <a:t>следственной частью ГСУ ГУ МВД России по Саратовской области окончено </a:t>
            </a:r>
            <a:r>
              <a:rPr lang="ru-RU" sz="1600" dirty="0" smtClean="0">
                <a:solidFill>
                  <a:srgbClr val="7030A0"/>
                </a:solidFill>
              </a:rPr>
              <a:t>расследование </a:t>
            </a:r>
            <a:r>
              <a:rPr lang="ru-RU" sz="1600" dirty="0">
                <a:solidFill>
                  <a:srgbClr val="7030A0"/>
                </a:solidFill>
              </a:rPr>
              <a:t>и </a:t>
            </a:r>
            <a:r>
              <a:rPr lang="ru-RU" sz="1600" b="1" dirty="0">
                <a:solidFill>
                  <a:srgbClr val="FF0000"/>
                </a:solidFill>
              </a:rPr>
              <a:t>направлено в суд с обвинительным заключением уголовное дело </a:t>
            </a:r>
            <a:r>
              <a:rPr lang="ru-RU" sz="1600" dirty="0">
                <a:solidFill>
                  <a:srgbClr val="7030A0"/>
                </a:solidFill>
              </a:rPr>
              <a:t>(первое за несколько лет следствием органов внутренних дел) </a:t>
            </a:r>
            <a:r>
              <a:rPr lang="ru-RU" sz="1600" b="1" dirty="0">
                <a:solidFill>
                  <a:srgbClr val="FF0000"/>
                </a:solidFill>
              </a:rPr>
              <a:t>по обвинению 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А.М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r>
              <a:rPr lang="ru-RU" sz="1600" b="1" dirty="0" err="1">
                <a:solidFill>
                  <a:srgbClr val="FF0000"/>
                </a:solidFill>
              </a:rPr>
              <a:t>Дживаняна</a:t>
            </a:r>
            <a:r>
              <a:rPr lang="ru-RU" sz="1600" b="1" dirty="0">
                <a:solidFill>
                  <a:srgbClr val="FF0000"/>
                </a:solidFill>
              </a:rPr>
              <a:t> по ч. 2 ст. 178 и ч. 6 ст. 159 УК РФ.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</a:rPr>
              <a:t>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4177" y="-95722"/>
            <a:ext cx="7596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Саратовского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УФАС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правоохранительными органами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70" y="4629299"/>
            <a:ext cx="2759482" cy="1950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895787"/>
            <a:ext cx="918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333399"/>
                </a:solidFill>
              </a:rPr>
              <a:t>В </a:t>
            </a:r>
            <a:r>
              <a:rPr lang="ru-RU" sz="1600" dirty="0">
                <a:solidFill>
                  <a:srgbClr val="333399"/>
                </a:solidFill>
              </a:rPr>
              <a:t>2018 г. </a:t>
            </a:r>
            <a:r>
              <a:rPr lang="ru-RU" sz="1600" dirty="0" smtClean="0">
                <a:solidFill>
                  <a:srgbClr val="333399"/>
                </a:solidFill>
              </a:rPr>
              <a:t>Саратовским </a:t>
            </a:r>
            <a:r>
              <a:rPr lang="ru-RU" sz="1600" dirty="0">
                <a:solidFill>
                  <a:srgbClr val="333399"/>
                </a:solidFill>
              </a:rPr>
              <a:t>УФАС </a:t>
            </a:r>
            <a:r>
              <a:rPr lang="ru-RU" sz="1600" dirty="0" smtClean="0">
                <a:solidFill>
                  <a:srgbClr val="333399"/>
                </a:solidFill>
              </a:rPr>
              <a:t>России </a:t>
            </a:r>
            <a:r>
              <a:rPr lang="ru-RU" sz="1600" b="1" dirty="0" smtClean="0">
                <a:solidFill>
                  <a:srgbClr val="FF0000"/>
                </a:solidFill>
              </a:rPr>
              <a:t>направлено в правоохранительные органы 14 сообщений и заявлений  о преступлениях</a:t>
            </a:r>
            <a:r>
              <a:rPr lang="ru-RU" sz="1600" dirty="0" smtClean="0">
                <a:solidFill>
                  <a:srgbClr val="333399"/>
                </a:solidFill>
              </a:rPr>
              <a:t>, связанных с нарушениями антимонопольного законодательства.</a:t>
            </a:r>
            <a:endParaRPr lang="ru-RU" sz="1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886700" cy="792088"/>
          </a:xfrm>
        </p:spPr>
        <p:txBody>
          <a:bodyPr>
            <a:normAutofit/>
          </a:bodyPr>
          <a:lstStyle/>
          <a:p>
            <a:pPr lvl="0" algn="r" defTabSz="914400">
              <a:lnSpc>
                <a:spcPct val="85000"/>
              </a:lnSpc>
              <a:defRPr/>
            </a:pPr>
            <a:r>
              <a:rPr lang="ru-RU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Задачи на 2019 год</a:t>
            </a:r>
            <a:endParaRPr 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90820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en-US" sz="4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cs typeface="Times New Roman" panose="02020603050405020304" pitchFamily="18" charset="0"/>
              </a:rPr>
              <a:t>Реализация Национального плана по развитию конкуренции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b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cs typeface="Times New Roman" panose="02020603050405020304" pitchFamily="18" charset="0"/>
              </a:rPr>
              <a:t>Поддержка реализации Национальных проектов (Указ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b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cs typeface="Times New Roman" panose="02020603050405020304" pitchFamily="18" charset="0"/>
              </a:rPr>
              <a:t>Расследование цифровых картелей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b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cs typeface="Times New Roman" panose="02020603050405020304" pitchFamily="18" charset="0"/>
              </a:rPr>
              <a:t>Усиление взаимодействия с правоохранительными </a:t>
            </a:r>
            <a:r>
              <a:rPr lang="ru-RU" sz="2400" b="1" dirty="0" smtClean="0">
                <a:cs typeface="Times New Roman" panose="02020603050405020304" pitchFamily="18" charset="0"/>
              </a:rPr>
              <a:t>органами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A6461F26-0E59-9448-B0C2-810C76ACB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46913" y="6580188"/>
            <a:ext cx="2133600" cy="304800"/>
          </a:xfrm>
        </p:spPr>
        <p:txBody>
          <a:bodyPr/>
          <a:lstStyle/>
          <a:p>
            <a:pPr>
              <a:defRPr/>
            </a:pPr>
            <a:fld id="{B7DA423F-60D4-4F70-B3FD-EA25300E9B2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7E196-6C2E-44B5-91AF-D95C35C265D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99"/>
                </a:solidFill>
                <a:latin typeface="+mn-lt"/>
              </a:rPr>
              <a:t>Начата реализация Национального плана по развитию конкуренции в РФ до 2020 года </a:t>
            </a:r>
            <a:r>
              <a:rPr lang="ru-RU" sz="2000" dirty="0">
                <a:solidFill>
                  <a:srgbClr val="333399"/>
                </a:solidFill>
                <a:latin typeface="+mn-lt"/>
              </a:rPr>
              <a:t>(предусматривает </a:t>
            </a:r>
            <a:r>
              <a:rPr lang="ru-RU" sz="2000" dirty="0" smtClean="0">
                <a:solidFill>
                  <a:srgbClr val="333399"/>
                </a:solidFill>
                <a:latin typeface="+mn-lt"/>
              </a:rPr>
              <a:t>4 </a:t>
            </a:r>
            <a:r>
              <a:rPr lang="ru-RU" sz="2000" dirty="0">
                <a:solidFill>
                  <a:srgbClr val="333399"/>
                </a:solidFill>
                <a:latin typeface="+mn-lt"/>
              </a:rPr>
              <a:t>мероприятия по вопросам, связанным с </a:t>
            </a:r>
            <a:r>
              <a:rPr lang="ru-RU" sz="2000" dirty="0" smtClean="0">
                <a:solidFill>
                  <a:srgbClr val="333399"/>
                </a:solidFill>
                <a:latin typeface="+mn-lt"/>
              </a:rPr>
              <a:t>пресечением </a:t>
            </a:r>
            <a:r>
              <a:rPr lang="ru-RU" sz="2000" dirty="0">
                <a:solidFill>
                  <a:srgbClr val="333399"/>
                </a:solidFill>
                <a:latin typeface="+mn-lt"/>
              </a:rPr>
              <a:t>деятельности картелей);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99"/>
                </a:solidFill>
                <a:latin typeface="+mn-lt"/>
              </a:rPr>
              <a:t>Состоялось заседание </a:t>
            </a:r>
            <a:r>
              <a:rPr lang="ru-RU" sz="2000" dirty="0">
                <a:solidFill>
                  <a:srgbClr val="333399"/>
                </a:solidFill>
                <a:latin typeface="+mn-lt"/>
              </a:rPr>
              <a:t>Госсовета по вопросу развития </a:t>
            </a:r>
            <a:r>
              <a:rPr lang="ru-RU" sz="2000" dirty="0" smtClean="0">
                <a:solidFill>
                  <a:srgbClr val="333399"/>
                </a:solidFill>
                <a:latin typeface="+mn-lt"/>
              </a:rPr>
              <a:t>конкуренции.</a:t>
            </a:r>
          </a:p>
          <a:p>
            <a:pPr algn="just"/>
            <a:endParaRPr lang="ru-RU" sz="2000" u="sng" dirty="0">
              <a:solidFill>
                <a:srgbClr val="333399"/>
              </a:solidFill>
              <a:latin typeface="+mn-lt"/>
            </a:endParaRPr>
          </a:p>
          <a:p>
            <a:pPr algn="just"/>
            <a:r>
              <a:rPr lang="ru-RU" sz="2000" u="sng" dirty="0" smtClean="0">
                <a:solidFill>
                  <a:srgbClr val="333399"/>
                </a:solidFill>
                <a:latin typeface="+mn-lt"/>
              </a:rPr>
              <a:t>Из </a:t>
            </a:r>
            <a:r>
              <a:rPr lang="ru-RU" sz="2000" u="sng" dirty="0">
                <a:solidFill>
                  <a:srgbClr val="333399"/>
                </a:solidFill>
                <a:latin typeface="+mn-lt"/>
              </a:rPr>
              <a:t>выступления В.В. Путина на </a:t>
            </a:r>
            <a:r>
              <a:rPr lang="ru-RU" sz="2000" u="sng" dirty="0" smtClean="0">
                <a:solidFill>
                  <a:srgbClr val="333399"/>
                </a:solidFill>
                <a:latin typeface="+mn-lt"/>
              </a:rPr>
              <a:t>заседании </a:t>
            </a:r>
            <a:r>
              <a:rPr lang="ru-RU" sz="2000" u="sng" dirty="0">
                <a:solidFill>
                  <a:srgbClr val="333399"/>
                </a:solidFill>
                <a:latin typeface="+mn-lt"/>
              </a:rPr>
              <a:t>Госсовета по вопросу развития конкуренции от 5 апреля 2018 года:</a:t>
            </a:r>
          </a:p>
          <a:p>
            <a:pPr algn="just"/>
            <a:endParaRPr lang="ru-RU" sz="2000" dirty="0">
              <a:solidFill>
                <a:srgbClr val="333399"/>
              </a:solidFill>
              <a:latin typeface="+mn-lt"/>
            </a:endParaRPr>
          </a:p>
          <a:p>
            <a:pPr algn="just"/>
            <a:r>
              <a:rPr lang="ru-RU" sz="2000" i="1" dirty="0">
                <a:solidFill>
                  <a:srgbClr val="333399"/>
                </a:solidFill>
                <a:latin typeface="+mn-lt"/>
              </a:rPr>
              <a:t>О развитии антимонопольного законодательства в странах с развитой экономикой: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+mn-lt"/>
              </a:rPr>
              <a:t>«Более жестокого наказания, чем нарушение антимонопольного законодательства, можно было представить себе только за государственную измену и за убийство. Я хочу, чтобы все это тоже услышали. Можно, конечно, и это всё </a:t>
            </a:r>
            <a:r>
              <a:rPr lang="ru-RU" sz="2000" dirty="0" err="1">
                <a:solidFill>
                  <a:srgbClr val="FF0000"/>
                </a:solidFill>
                <a:latin typeface="+mn-lt"/>
              </a:rPr>
              <a:t>либерализовать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, но это ничего общего не имеет с вопросом административного давления на бизнес».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612575" y="116632"/>
            <a:ext cx="9793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итоги работы по выявлению и пресечению картелей</a:t>
            </a:r>
          </a:p>
        </p:txBody>
      </p:sp>
    </p:spTree>
    <p:extLst>
      <p:ext uri="{BB962C8B-B14F-4D97-AF65-F5344CB8AC3E}">
        <p14:creationId xmlns:p14="http://schemas.microsoft.com/office/powerpoint/2010/main" val="41013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8800" y="1974850"/>
            <a:ext cx="8555038" cy="406400"/>
          </a:xfrm>
          <a:prstGeom prst="rect">
            <a:avLst/>
          </a:prstGeom>
        </p:spPr>
        <p:txBody>
          <a:bodyPr lIns="127723" tIns="63862" rIns="127723" bIns="63862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ru-RU" sz="4500" b="1" dirty="0">
                <a:solidFill>
                  <a:srgbClr val="006876"/>
                </a:solidFill>
                <a:latin typeface="+mj-lt"/>
                <a:cs typeface="+mn-cs"/>
              </a:rPr>
              <a:t>C</a:t>
            </a:r>
            <a:r>
              <a:rPr lang="ru-RU" altLang="ru-RU" sz="4100" b="1" dirty="0">
                <a:solidFill>
                  <a:srgbClr val="006876"/>
                </a:solidFill>
                <a:latin typeface="+mj-lt"/>
                <a:cs typeface="+mn-cs"/>
              </a:rPr>
              <a:t>пасибо</a:t>
            </a:r>
            <a:r>
              <a:rPr lang="ru-RU" altLang="ru-RU" sz="4500" b="1" dirty="0">
                <a:solidFill>
                  <a:srgbClr val="006876"/>
                </a:solidFill>
                <a:latin typeface="+mj-lt"/>
                <a:cs typeface="+mn-cs"/>
              </a:rPr>
              <a:t> за внимание</a:t>
            </a:r>
            <a:r>
              <a:rPr lang="ru-RU" altLang="ru-RU" sz="4500" b="1" dirty="0">
                <a:solidFill>
                  <a:srgbClr val="006876"/>
                </a:solidFill>
                <a:latin typeface="Trebuchet MS" panose="020B0603020202020204" pitchFamily="34" charset="0"/>
                <a:cs typeface="+mn-cs"/>
              </a:rPr>
              <a:t>!</a:t>
            </a:r>
          </a:p>
        </p:txBody>
      </p:sp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2124075" y="2492375"/>
            <a:ext cx="32956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www.fas.gov.ru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en.fas.gov.ru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anticartel.ru</a:t>
            </a: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2124075" y="3668713"/>
            <a:ext cx="19558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 dirty="0" err="1" smtClean="0">
                <a:solidFill>
                  <a:srgbClr val="006876"/>
                </a:solidFill>
                <a:latin typeface="Trebuchet MS" panose="020B0603020202020204" pitchFamily="34" charset="0"/>
              </a:rPr>
              <a:t>rus.fas</a:t>
            </a:r>
            <a:endParaRPr lang="en-US" sz="1300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139481" y="5131948"/>
            <a:ext cx="2386013" cy="54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 dirty="0" err="1">
                <a:solidFill>
                  <a:srgbClr val="006876"/>
                </a:solidFill>
                <a:latin typeface="Trebuchet MS" panose="020B0603020202020204" pitchFamily="34" charset="0"/>
              </a:rPr>
              <a:t>rus_fas</a:t>
            </a:r>
            <a:endParaRPr lang="en-US" sz="1300" dirty="0">
              <a:solidFill>
                <a:srgbClr val="006876"/>
              </a:solidFill>
              <a:latin typeface="Trebuchet MS" panose="020B0603020202020204" pitchFamily="34" charset="0"/>
            </a:endParaRPr>
          </a:p>
          <a:p>
            <a:r>
              <a:rPr lang="en-US" sz="1300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fas_rf</a:t>
            </a:r>
            <a:r>
              <a:rPr lang="en-US" sz="1300" dirty="0">
                <a:solidFill>
                  <a:srgbClr val="006876"/>
                </a:solidFill>
                <a:latin typeface="Trebuchet MS" panose="020B0603020202020204" pitchFamily="34" charset="0"/>
              </a:rPr>
              <a:t> </a:t>
            </a:r>
            <a:r>
              <a:rPr lang="en-US" sz="1200" dirty="0">
                <a:solidFill>
                  <a:srgbClr val="006876"/>
                </a:solidFill>
                <a:latin typeface="Trebuchet MS" panose="020B0603020202020204" pitchFamily="34" charset="0"/>
              </a:rPr>
              <a:t>(</a:t>
            </a:r>
            <a:r>
              <a:rPr lang="en-US" sz="1200" dirty="0" err="1">
                <a:solidFill>
                  <a:srgbClr val="006876"/>
                </a:solidFill>
                <a:latin typeface="Trebuchet MS" panose="020B0603020202020204" pitchFamily="34" charset="0"/>
              </a:rPr>
              <a:t>english</a:t>
            </a:r>
            <a:r>
              <a:rPr lang="en-US" sz="1200" dirty="0">
                <a:solidFill>
                  <a:srgbClr val="006876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1270" name="Прямоугольник 17"/>
          <p:cNvSpPr>
            <a:spLocks noChangeArrowheads="1"/>
          </p:cNvSpPr>
          <p:nvPr/>
        </p:nvSpPr>
        <p:spPr bwMode="auto">
          <a:xfrm>
            <a:off x="2127250" y="4408488"/>
            <a:ext cx="12588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fas_rus</a:t>
            </a:r>
            <a:endParaRPr lang="ru-RU" sz="130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71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4365625"/>
            <a:ext cx="8826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186363"/>
            <a:ext cx="5270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6438900" y="4408488"/>
            <a:ext cx="16256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fas_time</a:t>
            </a:r>
            <a:endParaRPr lang="en-US" sz="1300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11274" name="Прямоугольник 21"/>
          <p:cNvSpPr>
            <a:spLocks noChangeArrowheads="1"/>
          </p:cNvSpPr>
          <p:nvPr/>
        </p:nvSpPr>
        <p:spPr bwMode="auto">
          <a:xfrm>
            <a:off x="6448425" y="2954338"/>
            <a:ext cx="12620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FASvideoTube</a:t>
            </a:r>
            <a:endParaRPr lang="ru-RU" sz="130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75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460875"/>
            <a:ext cx="527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Box 10"/>
          <p:cNvSpPr txBox="1">
            <a:spLocks noChangeArrowheads="1"/>
          </p:cNvSpPr>
          <p:nvPr/>
        </p:nvSpPr>
        <p:spPr bwMode="auto">
          <a:xfrm>
            <a:off x="6438900" y="3630613"/>
            <a:ext cx="174783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 Russia</a:t>
            </a:r>
          </a:p>
        </p:txBody>
      </p:sp>
      <p:pic>
        <p:nvPicPr>
          <p:cNvPr id="11277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684588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2917825"/>
            <a:ext cx="522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598738"/>
            <a:ext cx="752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646488"/>
            <a:ext cx="54133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ÐÐ°ÑÑÐ¸Ð½ÐºÐ¸ Ð¿Ð¾ Ð·Ð°Ð¿ÑÐ¾ÑÑ Ð¾Ð´Ð½Ð¾ÐºÐ»Ð°ÑÑÐ½Ð¸ÐºÐ¸ Ð»Ð¾Ð³Ð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9842" y="5187950"/>
            <a:ext cx="529623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5281029"/>
            <a:ext cx="4010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 smtClean="0">
                <a:solidFill>
                  <a:srgbClr val="006876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rPr>
              <a:t>fas</a:t>
            </a:r>
            <a:endParaRPr lang="ru-RU" sz="1300" dirty="0">
              <a:solidFill>
                <a:srgbClr val="006876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85220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445828" cy="333955"/>
          </a:xfrm>
        </p:spPr>
        <p:txBody>
          <a:bodyPr>
            <a:noAutofit/>
          </a:bodyPr>
          <a:lstStyle/>
          <a:p>
            <a:pPr algn="r"/>
            <a:r>
              <a:rPr lang="ru-RU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anose="02020603050405020304" pitchFamily="18" charset="0"/>
              </a:rPr>
              <a:t>Количество возбужденных дел</a:t>
            </a:r>
            <a:endParaRPr 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34528"/>
              </p:ext>
            </p:extLst>
          </p:nvPr>
        </p:nvGraphicFramePr>
        <p:xfrm>
          <a:off x="107504" y="908720"/>
          <a:ext cx="8935399" cy="5673660"/>
        </p:xfrm>
        <a:graphic>
          <a:graphicData uri="http://schemas.openxmlformats.org/drawingml/2006/table">
            <a:tbl>
              <a:tblPr firstRow="1" bandRow="1"/>
              <a:tblGrid>
                <a:gridCol w="2670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4258">
                  <a:extLst>
                    <a:ext uri="{9D8B030D-6E8A-4147-A177-3AD203B41FA5}">
                      <a16:colId xmlns:a16="http://schemas.microsoft.com/office/drawing/2014/main" xmlns="" val="3689744968"/>
                    </a:ext>
                  </a:extLst>
                </a:gridCol>
              </a:tblGrid>
              <a:tr h="50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Статья Закона о защите конкуренции</a:t>
                      </a:r>
                    </a:p>
                  </a:txBody>
                  <a:tcPr marL="68576" marR="68576" marT="34292" marB="3429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Возбуждено дел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 201</a:t>
                      </a:r>
                      <a:r>
                        <a:rPr lang="en-US" sz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году</a:t>
                      </a:r>
                    </a:p>
                  </a:txBody>
                  <a:tcPr marL="68576" marR="68576" marT="34292" marB="3429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Возбуждено дел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aseline="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году</a:t>
                      </a:r>
                    </a:p>
                  </a:txBody>
                  <a:tcPr marL="68576" marR="68576" marT="34292" marB="3429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Динамика</a:t>
                      </a:r>
                    </a:p>
                  </a:txBody>
                  <a:tcPr marL="68576" marR="68576" marT="34292" marB="3429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Статья 11 (всего), </a:t>
                      </a:r>
                    </a:p>
                    <a:p>
                      <a:r>
                        <a:rPr lang="ru-RU" sz="18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b="1" kern="1200" dirty="0">
                        <a:solidFill>
                          <a:srgbClr val="333399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rgbClr val="333399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84</a:t>
                      </a:r>
                      <a:endParaRPr lang="ru-RU" sz="1800" dirty="0">
                        <a:solidFill>
                          <a:srgbClr val="333399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- 9 %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2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часть 1 (картели)</a:t>
                      </a:r>
                      <a:endParaRPr lang="ru-RU" sz="1200" b="0" kern="1200" dirty="0">
                        <a:solidFill>
                          <a:srgbClr val="333399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 (85%)</a:t>
                      </a:r>
                      <a:endParaRPr lang="ru-RU" sz="1800" dirty="0">
                        <a:solidFill>
                          <a:srgbClr val="333399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(86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,5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- 8 %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lvl="1">
                        <a:buFont typeface="Wingdings" pitchFamily="2" charset="2"/>
                        <a:buNone/>
                      </a:pPr>
                      <a:r>
                        <a:rPr lang="ru-RU" sz="12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200" kern="1200" baseline="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них сговоров на торгах</a:t>
                      </a:r>
                      <a:endParaRPr lang="ru-RU" sz="1200" b="0" kern="1200" dirty="0">
                        <a:solidFill>
                          <a:srgbClr val="333399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310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(8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%)</a:t>
                      </a:r>
                      <a:endParaRPr lang="ru-RU" sz="1800" dirty="0">
                        <a:solidFill>
                          <a:srgbClr val="333399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(8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- 9 %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2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часть 2 («вертикальные» соглашения)</a:t>
                      </a:r>
                      <a:endParaRPr lang="ru-RU" sz="1200" b="0" kern="1200" dirty="0">
                        <a:solidFill>
                          <a:srgbClr val="333399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≈</a:t>
                      </a:r>
                      <a:endParaRPr lang="ru-RU" sz="1800" dirty="0">
                        <a:solidFill>
                          <a:srgbClr val="333399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9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2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часть 3 (соглашения</a:t>
                      </a:r>
                      <a:r>
                        <a:rPr lang="ru-RU" sz="1200" kern="1200" baseline="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на рынке электрической энергии</a:t>
                      </a:r>
                      <a:r>
                        <a:rPr lang="ru-RU" sz="12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kern="1200" dirty="0">
                        <a:solidFill>
                          <a:srgbClr val="333399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≈</a:t>
                      </a:r>
                      <a:endParaRPr lang="ru-RU" sz="1800" dirty="0">
                        <a:solidFill>
                          <a:srgbClr val="333399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2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часть 4 (иные соглашения)</a:t>
                      </a:r>
                      <a:endParaRPr lang="ru-RU" sz="1200" b="0" kern="1200" dirty="0">
                        <a:solidFill>
                          <a:srgbClr val="333399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(12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3%)</a:t>
                      </a:r>
                      <a:endParaRPr lang="ru-RU" sz="1800" dirty="0">
                        <a:solidFill>
                          <a:srgbClr val="333399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46 (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- 12 %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1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2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часть 5 (координация экономической деятельности)</a:t>
                      </a:r>
                      <a:endParaRPr lang="ru-RU" sz="1200" b="0" kern="1200" dirty="0">
                        <a:solidFill>
                          <a:srgbClr val="333399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9 (2%)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(1,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- 44 %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Статья 11.1</a:t>
                      </a:r>
                      <a:endParaRPr lang="ru-RU" sz="1800" b="1" kern="1200" dirty="0">
                        <a:solidFill>
                          <a:srgbClr val="333399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dirty="0">
                          <a:solidFill>
                            <a:srgbClr val="3333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≈</a:t>
                      </a:r>
                      <a:endParaRPr lang="ru-RU" sz="1800" dirty="0">
                        <a:solidFill>
                          <a:srgbClr val="333399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Статья 16</a:t>
                      </a:r>
                      <a:endParaRPr lang="ru-RU" sz="1800" b="1" kern="1200" dirty="0">
                        <a:solidFill>
                          <a:srgbClr val="333399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333399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+ 47 %</a:t>
                      </a: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1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800" kern="12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Статья 17 (п.1</a:t>
                      </a:r>
                      <a:r>
                        <a:rPr lang="ru-RU" sz="1800" kern="1200" baseline="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ч.1 – соглашения)</a:t>
                      </a:r>
                      <a:endParaRPr lang="ru-RU" sz="1800" b="1" kern="1200" dirty="0">
                        <a:solidFill>
                          <a:srgbClr val="333399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dirty="0">
                        <a:solidFill>
                          <a:srgbClr val="333399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333399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+71 %</a:t>
                      </a:r>
                    </a:p>
                  </a:txBody>
                  <a:tcPr marL="68576" marR="68576" marT="34292" marB="3429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9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E4F2BC-E7DB-5246-9D37-833D1DDB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D3812-5214-4A4E-9C7C-8727E0B1BDD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74632B2B-F14D-7146-9551-6BDA348105F1}"/>
              </a:ext>
            </a:extLst>
          </p:cNvPr>
          <p:cNvSpPr txBox="1"/>
          <p:nvPr/>
        </p:nvSpPr>
        <p:spPr>
          <a:xfrm>
            <a:off x="6544589" y="3771930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2100" dirty="0"/>
              <a:t>201</a:t>
            </a:r>
            <a:r>
              <a:rPr lang="ru-RU" sz="2100" dirty="0"/>
              <a:t>8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1FD94BB3-C563-E046-98CD-2301EB243579}"/>
              </a:ext>
            </a:extLst>
          </p:cNvPr>
          <p:cNvSpPr txBox="1"/>
          <p:nvPr/>
        </p:nvSpPr>
        <p:spPr>
          <a:xfrm>
            <a:off x="1619672" y="2829684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2100" dirty="0"/>
              <a:t>2017</a:t>
            </a:r>
            <a:endParaRPr lang="ru-RU" sz="21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777FAF8-7175-CB49-B389-2207CD011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44624"/>
            <a:ext cx="9036496" cy="48043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Картели по сферам экономической деятельности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A2EB9403-460E-D24C-96C1-D39906961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751370"/>
              </p:ext>
            </p:extLst>
          </p:nvPr>
        </p:nvGraphicFramePr>
        <p:xfrm>
          <a:off x="611560" y="1052736"/>
          <a:ext cx="846326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0AA73A-3737-D641-A001-408B0D61E74A}"/>
              </a:ext>
            </a:extLst>
          </p:cNvPr>
          <p:cNvSpPr txBox="1"/>
          <p:nvPr/>
        </p:nvSpPr>
        <p:spPr>
          <a:xfrm>
            <a:off x="4211960" y="2829684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ru-RU" sz="21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9997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38018801"/>
              </p:ext>
            </p:extLst>
          </p:nvPr>
        </p:nvGraphicFramePr>
        <p:xfrm>
          <a:off x="163286" y="1052736"/>
          <a:ext cx="8873210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97143" y="6580188"/>
            <a:ext cx="483369" cy="304800"/>
          </a:xfrm>
        </p:spPr>
        <p:txBody>
          <a:bodyPr/>
          <a:lstStyle/>
          <a:p>
            <a:fld id="{F4772510-1257-4C9E-9098-55D9BE2966B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5226725-EDAA-E54A-B07D-81EF5E2E24A0}"/>
              </a:ext>
            </a:extLst>
          </p:cNvPr>
          <p:cNvSpPr txBox="1">
            <a:spLocks/>
          </p:cNvSpPr>
          <p:nvPr/>
        </p:nvSpPr>
        <p:spPr>
          <a:xfrm>
            <a:off x="107504" y="57157"/>
            <a:ext cx="9036496" cy="48043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Фармацевтика 2015-2018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65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4319215"/>
              </p:ext>
            </p:extLst>
          </p:nvPr>
        </p:nvGraphicFramePr>
        <p:xfrm>
          <a:off x="163286" y="980728"/>
          <a:ext cx="887321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46913" y="6580188"/>
            <a:ext cx="2133600" cy="304800"/>
          </a:xfrm>
        </p:spPr>
        <p:txBody>
          <a:bodyPr/>
          <a:lstStyle/>
          <a:p>
            <a:fld id="{F4772510-1257-4C9E-9098-55D9BE2966BA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334" y="116632"/>
            <a:ext cx="8507153" cy="502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Строительство 2016-2018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09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5532029"/>
              </p:ext>
            </p:extLst>
          </p:nvPr>
        </p:nvGraphicFramePr>
        <p:xfrm>
          <a:off x="251520" y="1124744"/>
          <a:ext cx="8793110" cy="5186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46913" y="6580188"/>
            <a:ext cx="2133600" cy="304800"/>
          </a:xfrm>
        </p:spPr>
        <p:txBody>
          <a:bodyPr/>
          <a:lstStyle/>
          <a:p>
            <a:fld id="{F4772510-1257-4C9E-9098-55D9BE2966BA}" type="slidenum">
              <a:rPr lang="ru-RU" smtClean="0"/>
              <a:t>7</a:t>
            </a:fld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77" y="44624"/>
            <a:ext cx="914697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Социальное питание 2017-2018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39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620" y="103694"/>
            <a:ext cx="8229600" cy="528092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000" dirty="0">
                <a:solidFill>
                  <a:srgbClr val="C0504D"/>
                </a:solidFill>
                <a:latin typeface="Calibri Light" panose="020F0302020204030204"/>
              </a:rPr>
              <a:t>    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40" name="Rectangle 736"/>
          <p:cNvSpPr>
            <a:spLocks noChangeArrowheads="1"/>
          </p:cNvSpPr>
          <p:nvPr/>
        </p:nvSpPr>
        <p:spPr bwMode="auto">
          <a:xfrm>
            <a:off x="-116446" y="6158097"/>
            <a:ext cx="8304002" cy="23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ru-RU" sz="18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1" name="Rectangle 739"/>
          <p:cNvSpPr>
            <a:spLocks noChangeArrowheads="1"/>
          </p:cNvSpPr>
          <p:nvPr/>
        </p:nvSpPr>
        <p:spPr bwMode="auto">
          <a:xfrm>
            <a:off x="-457200" y="557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 b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100" b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100" b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07417" y="-29497"/>
            <a:ext cx="9305251" cy="7032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Итоги работы по декартелизации некоторых сфер экономики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1" y="912594"/>
            <a:ext cx="4392349" cy="2528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F1888D4-AC7E-B74D-BE9E-F01312EA1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69" y="2015813"/>
            <a:ext cx="3987967" cy="25632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9B9BE0-F3B4-DC4A-A510-D90F9EBD93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1" y="3942608"/>
            <a:ext cx="4397858" cy="263758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F0D2C33F-1115-F943-9F69-3A355FD76C6F}"/>
              </a:ext>
            </a:extLst>
          </p:cNvPr>
          <p:cNvSpPr txBox="1">
            <a:spLocks/>
          </p:cNvSpPr>
          <p:nvPr/>
        </p:nvSpPr>
        <p:spPr>
          <a:xfrm>
            <a:off x="-207417" y="887628"/>
            <a:ext cx="5405322" cy="48043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800" b="1" kern="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Фармацевтика</a:t>
            </a:r>
            <a:endParaRPr lang="ru-RU" sz="3200" b="1" kern="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4529391-CE8C-3C4D-9CC2-E59D52DFF792}"/>
              </a:ext>
            </a:extLst>
          </p:cNvPr>
          <p:cNvSpPr txBox="1">
            <a:spLocks/>
          </p:cNvSpPr>
          <p:nvPr/>
        </p:nvSpPr>
        <p:spPr>
          <a:xfrm>
            <a:off x="5018093" y="1888215"/>
            <a:ext cx="4101843" cy="48043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800" b="1" kern="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Строительство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ACE22885-C4A4-394C-8182-E3802AA254B5}"/>
              </a:ext>
            </a:extLst>
          </p:cNvPr>
          <p:cNvSpPr txBox="1">
            <a:spLocks/>
          </p:cNvSpPr>
          <p:nvPr/>
        </p:nvSpPr>
        <p:spPr>
          <a:xfrm>
            <a:off x="444322" y="3782939"/>
            <a:ext cx="4101843" cy="48043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800" b="1" kern="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Социальное питание</a:t>
            </a:r>
          </a:p>
        </p:txBody>
      </p:sp>
    </p:spTree>
    <p:extLst>
      <p:ext uri="{BB962C8B-B14F-4D97-AF65-F5344CB8AC3E}">
        <p14:creationId xmlns:p14="http://schemas.microsoft.com/office/powerpoint/2010/main" val="17700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4240" y="3501008"/>
            <a:ext cx="8848346" cy="374869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Осуществляется разработка программного </a:t>
            </a:r>
            <a:r>
              <a:rPr lang="ru-RU" sz="2000" b="1" dirty="0" smtClean="0">
                <a:cs typeface="Times New Roman" panose="02020603050405020304" pitchFamily="18" charset="0"/>
              </a:rPr>
              <a:t>обеспечения, </a:t>
            </a:r>
            <a:r>
              <a:rPr lang="ru-RU" sz="2000" b="1" dirty="0">
                <a:cs typeface="Times New Roman" panose="02020603050405020304" pitchFamily="18" charset="0"/>
              </a:rPr>
              <a:t>позволяющего </a:t>
            </a:r>
            <a:r>
              <a:rPr lang="ru-RU" altLang="en-US" sz="2000" b="1" dirty="0">
                <a:cs typeface="Times New Roman" panose="02020603050405020304" pitchFamily="18" charset="0"/>
              </a:rPr>
              <a:t>в автоматическом режиме по закрытым каналам связи получать объем данных </a:t>
            </a:r>
            <a:r>
              <a:rPr lang="ru-RU" altLang="en-US" sz="2000" b="1" dirty="0" smtClean="0">
                <a:cs typeface="Times New Roman" panose="02020603050405020304" pitchFamily="18" charset="0"/>
              </a:rPr>
              <a:t>и </a:t>
            </a:r>
            <a:r>
              <a:rPr lang="ru-RU" altLang="en-US" sz="2000" b="1" dirty="0">
                <a:cs typeface="Times New Roman" panose="02020603050405020304" pitchFamily="18" charset="0"/>
              </a:rPr>
              <a:t>анализировать его на предмет соответствия заданным критериям.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en-US" sz="2000" b="1" dirty="0">
                <a:cs typeface="Times New Roman" panose="02020603050405020304" pitchFamily="18" charset="0"/>
              </a:rPr>
              <a:t>Данный сервис позволит автоматизировано выявлять картели </a:t>
            </a:r>
            <a:r>
              <a:rPr lang="ru-RU" altLang="en-US" sz="2000" b="1" dirty="0" smtClean="0">
                <a:cs typeface="Times New Roman" panose="02020603050405020304" pitchFamily="18" charset="0"/>
              </a:rPr>
              <a:t>на торгах (или </a:t>
            </a:r>
            <a:r>
              <a:rPr lang="ru-RU" altLang="en-US" sz="2000" b="1" dirty="0">
                <a:cs typeface="Times New Roman" panose="02020603050405020304" pitchFamily="18" charset="0"/>
              </a:rPr>
              <a:t>иные антиконкурентные соглашения), формировать доказательственную базу и готовить шаблон итогового документа.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0" lvl="0" indent="587375" algn="just">
              <a:buNone/>
            </a:pPr>
            <a:r>
              <a:rPr lang="ru-RU" sz="1800" b="1" dirty="0"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02724" y="6529623"/>
            <a:ext cx="323528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08520" y="36379"/>
            <a:ext cx="914697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Times New Roman" panose="02020603050405020304" pitchFamily="18" charset="0"/>
              </a:rPr>
              <a:t>Расследование цифровых картелей на торгах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ADB07E-E786-2A43-B29A-17316D0B8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04" y="1005880"/>
            <a:ext cx="2709918" cy="184803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0CBF4C-70D6-F246-B1A8-EF3189E18496}"/>
              </a:ext>
            </a:extLst>
          </p:cNvPr>
          <p:cNvSpPr/>
          <p:nvPr/>
        </p:nvSpPr>
        <p:spPr>
          <a:xfrm>
            <a:off x="126149" y="1052736"/>
            <a:ext cx="61414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i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«Чтобы поймать цифровую мышь, нужен цифровой кот. Такого «кота» мы и выращиваем</a:t>
            </a:r>
            <a:r>
              <a:rPr lang="ru-RU" sz="1800" i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»,</a:t>
            </a:r>
          </a:p>
          <a:p>
            <a:pPr marL="0" indent="0" algn="r">
              <a:buNone/>
            </a:pPr>
            <a:r>
              <a:rPr lang="ru-RU" sz="1800" i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- А.Ю. </a:t>
            </a:r>
            <a:r>
              <a:rPr lang="ru-RU" sz="1800" i="1" dirty="0" err="1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Цариковский</a:t>
            </a:r>
            <a:endParaRPr lang="ru-RU" sz="1800" i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800" b="1" dirty="0">
              <a:solidFill>
                <a:srgbClr val="008080"/>
              </a:solidFill>
              <a:latin typeface="+mn-lt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8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В 2018 </a:t>
            </a:r>
            <a:r>
              <a:rPr lang="ru-RU" sz="1800" b="1" dirty="0" smtClean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год</a:t>
            </a:r>
            <a:r>
              <a:rPr lang="ru-RU" sz="18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у</a:t>
            </a:r>
            <a:r>
              <a:rPr lang="ru-RU" sz="1800" b="1" dirty="0" smtClean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разработаны и внедрены инструменты по выявлению «цифровых» сговоров. </a:t>
            </a:r>
          </a:p>
        </p:txBody>
      </p:sp>
    </p:spTree>
    <p:extLst>
      <p:ext uri="{BB962C8B-B14F-4D97-AF65-F5344CB8AC3E}">
        <p14:creationId xmlns:p14="http://schemas.microsoft.com/office/powerpoint/2010/main" val="17252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26148</TotalTime>
  <Words>1610</Words>
  <Application>Microsoft Office PowerPoint</Application>
  <PresentationFormat>Экран (4:3)</PresentationFormat>
  <Paragraphs>264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AppleMyungjo</vt:lpstr>
      <vt:lpstr>Arial</vt:lpstr>
      <vt:lpstr>Calibri</vt:lpstr>
      <vt:lpstr>Calibri Light</vt:lpstr>
      <vt:lpstr>Times New Roman</vt:lpstr>
      <vt:lpstr>Trebuchet MS</vt:lpstr>
      <vt:lpstr>Wingdings</vt:lpstr>
      <vt:lpstr>ヒラギノ角ゴ Pro W3</vt:lpstr>
      <vt:lpstr>Оформление по умолчанию</vt:lpstr>
      <vt:lpstr>Презентация PowerPoint</vt:lpstr>
      <vt:lpstr>Презентация PowerPoint</vt:lpstr>
      <vt:lpstr>Количество возбужденных дел</vt:lpstr>
      <vt:lpstr>Картели по сферам экономической деятельности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Взаимодействие с общественными организациями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 2019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Павел Валерьевич</dc:creator>
  <cp:lastModifiedBy>Прошлякова Татьяна Андреевна</cp:lastModifiedBy>
  <cp:revision>675</cp:revision>
  <cp:lastPrinted>2019-02-04T07:06:41Z</cp:lastPrinted>
  <dcterms:created xsi:type="dcterms:W3CDTF">2011-08-24T07:02:51Z</dcterms:created>
  <dcterms:modified xsi:type="dcterms:W3CDTF">2019-03-12T07:41:27Z</dcterms:modified>
</cp:coreProperties>
</file>