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308" r:id="rId3"/>
    <p:sldId id="314" r:id="rId4"/>
    <p:sldId id="315" r:id="rId5"/>
    <p:sldId id="312" r:id="rId6"/>
    <p:sldId id="303" r:id="rId7"/>
    <p:sldId id="309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3096" autoAdjust="0"/>
  </p:normalViewPr>
  <p:slideViewPr>
    <p:cSldViewPr snapToGrid="0">
      <p:cViewPr varScale="1">
        <p:scale>
          <a:sx n="113" d="100"/>
          <a:sy n="113" d="100"/>
        </p:scale>
        <p:origin x="7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1389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-77337" y="4740864"/>
            <a:ext cx="12369420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Москва</a:t>
            </a: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, </a:t>
            </a: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2020</a:t>
            </a:r>
            <a:endParaRPr lang="ru-RU" altLang="ru-RU" sz="1800" b="1" dirty="0">
              <a:solidFill>
                <a:srgbClr val="008080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0" y="2943741"/>
            <a:ext cx="12192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71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Принято в 1 полугодии 2020</a:t>
            </a: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321" y="658894"/>
            <a:ext cx="11970679" cy="312570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cs typeface="Times New Roman" panose="02020603050405020304" pitchFamily="18" charset="0"/>
              </a:rPr>
              <a:t>98-ФЗ:</a:t>
            </a:r>
          </a:p>
          <a:p>
            <a:pPr indent="177800" algn="just" defTabSz="925513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Пени рассчитывается от цены этапа контракта.</a:t>
            </a:r>
          </a:p>
          <a:p>
            <a:pPr indent="177800" algn="just" defTabSz="925513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Закупки на основании п.9 ч.1 ст. 93 44-ФЗ в условиях режима повышенной готовности.</a:t>
            </a:r>
          </a:p>
          <a:p>
            <a:pPr indent="177800" algn="just" defTabSz="925513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Можно не устанавливать требование об обеспечении контракта для закупок среди СМП, за исключением случая когда </a:t>
            </a:r>
            <a:r>
              <a:rPr lang="ru-RU" sz="2200" b="1" dirty="0" smtClean="0">
                <a:cs typeface="Times New Roman" panose="02020603050405020304" pitchFamily="18" charset="0"/>
              </a:rPr>
              <a:t>установлена </a:t>
            </a:r>
            <a:r>
              <a:rPr lang="ru-RU" sz="2200" b="1" dirty="0" smtClean="0">
                <a:cs typeface="Times New Roman" panose="02020603050405020304" pitchFamily="18" charset="0"/>
              </a:rPr>
              <a:t>выплата аванса.</a:t>
            </a:r>
          </a:p>
          <a:p>
            <a:pPr indent="177800" algn="just" defTabSz="925513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Возможность изменения цены/срока контракта из-за распространения </a:t>
            </a:r>
            <a:r>
              <a:rPr lang="ru-RU" sz="2200" b="1" dirty="0" err="1" smtClean="0">
                <a:cs typeface="Times New Roman" panose="02020603050405020304" pitchFamily="18" charset="0"/>
              </a:rPr>
              <a:t>коронавируса</a:t>
            </a:r>
            <a:r>
              <a:rPr lang="ru-RU" sz="2200" b="1" dirty="0" smtClean="0">
                <a:cs typeface="Times New Roman" panose="02020603050405020304" pitchFamily="18" charset="0"/>
              </a:rPr>
              <a:t> и в иных случаях, установленных Правительством Российской Федерации.</a:t>
            </a:r>
            <a:endParaRPr lang="ru-RU" sz="2200" b="1" dirty="0" smtClean="0">
              <a:cs typeface="Times New Roman" panose="02020603050405020304" pitchFamily="18" charset="0"/>
            </a:endParaRPr>
          </a:p>
          <a:p>
            <a:pPr indent="177800" algn="just" defTabSz="925513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Правительство </a:t>
            </a:r>
            <a:r>
              <a:rPr lang="ru-RU" sz="2200" b="1" dirty="0">
                <a:cs typeface="Times New Roman" panose="02020603050405020304" pitchFamily="18" charset="0"/>
              </a:rPr>
              <a:t>Российской Федерации определяет </a:t>
            </a:r>
            <a:r>
              <a:rPr lang="ru-RU" sz="2200" b="1" dirty="0" smtClean="0">
                <a:cs typeface="Times New Roman" panose="02020603050405020304" pitchFamily="18" charset="0"/>
              </a:rPr>
              <a:t>иные случае осуществления закупок у единственного поставщика.</a:t>
            </a:r>
            <a:endParaRPr lang="ru-RU" sz="2200" b="1" dirty="0"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4320" y="3945476"/>
            <a:ext cx="11970679" cy="270932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cs typeface="Times New Roman" panose="02020603050405020304" pitchFamily="18" charset="0"/>
              </a:rPr>
              <a:t>ПП 443:</a:t>
            </a:r>
          </a:p>
          <a:p>
            <a:pPr indent="273050" algn="just">
              <a:buAutoNum type="arabicPeriod"/>
            </a:pPr>
            <a:r>
              <a:rPr lang="ru-RU" sz="2200" b="1" dirty="0">
                <a:cs typeface="Times New Roman" panose="02020603050405020304" pitchFamily="18" charset="0"/>
              </a:rPr>
              <a:t>В рамках закупок по </a:t>
            </a:r>
            <a:r>
              <a:rPr lang="ru-RU" sz="2200" b="1" dirty="0" smtClean="0">
                <a:cs typeface="Times New Roman" panose="02020603050405020304" pitchFamily="18" charset="0"/>
              </a:rPr>
              <a:t>44-ФЗ </a:t>
            </a:r>
            <a:r>
              <a:rPr lang="ru-RU" sz="2200" b="1" dirty="0">
                <a:cs typeface="Times New Roman" panose="02020603050405020304" pitchFamily="18" charset="0"/>
              </a:rPr>
              <a:t>сроки, исчисляемые в рабочих днях будут считаться в календарных (за исключением субботы и воскресения</a:t>
            </a:r>
            <a:r>
              <a:rPr lang="ru-RU" sz="2200" b="1" dirty="0" smtClean="0">
                <a:cs typeface="Times New Roman" panose="02020603050405020304" pitchFamily="18" charset="0"/>
              </a:rPr>
              <a:t>).</a:t>
            </a:r>
          </a:p>
          <a:p>
            <a:pPr indent="273050" algn="just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Проведение аукционов, которые содержат ПСД переносить не нужно.</a:t>
            </a:r>
            <a:endParaRPr lang="ru-RU" sz="2200" b="1" dirty="0">
              <a:cs typeface="Times New Roman" panose="02020603050405020304" pitchFamily="18" charset="0"/>
            </a:endParaRPr>
          </a:p>
          <a:p>
            <a:pPr indent="273050" algn="just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Рассматривать заявки можно дистанционно, с составлением электронного протокола.</a:t>
            </a:r>
          </a:p>
          <a:p>
            <a:pPr indent="273050" algn="just">
              <a:buAutoNum type="arabicPeriod"/>
            </a:pPr>
            <a:r>
              <a:rPr lang="ru-RU" sz="2200" b="1" dirty="0" smtClean="0">
                <a:cs typeface="Times New Roman" panose="02020603050405020304" pitchFamily="18" charset="0"/>
              </a:rPr>
              <a:t>При </a:t>
            </a:r>
            <a:r>
              <a:rPr lang="ru-RU" sz="2200" b="1" dirty="0" smtClean="0">
                <a:cs typeface="Times New Roman" panose="02020603050405020304" pitchFamily="18" charset="0"/>
              </a:rPr>
              <a:t>заключении контракта </a:t>
            </a:r>
            <a:r>
              <a:rPr lang="ru-RU" sz="2200" b="1" dirty="0" smtClean="0">
                <a:cs typeface="Times New Roman" panose="02020603050405020304" pitchFamily="18" charset="0"/>
              </a:rPr>
              <a:t>заказчик вправе увеличить </a:t>
            </a:r>
            <a:r>
              <a:rPr lang="ru-RU" sz="2200" b="1" dirty="0">
                <a:cs typeface="Times New Roman" panose="02020603050405020304" pitchFamily="18" charset="0"/>
              </a:rPr>
              <a:t>срок исполнения обязательств </a:t>
            </a:r>
            <a:r>
              <a:rPr lang="ru-RU" sz="2200" b="1" dirty="0" smtClean="0">
                <a:cs typeface="Times New Roman" panose="02020603050405020304" pitchFamily="18" charset="0"/>
              </a:rPr>
              <a:t>по контракту на </a:t>
            </a:r>
            <a:r>
              <a:rPr lang="ru-RU" sz="2200" b="1" dirty="0">
                <a:cs typeface="Times New Roman" panose="02020603050405020304" pitchFamily="18" charset="0"/>
              </a:rPr>
              <a:t>срок, установленный как нерабочие </a:t>
            </a:r>
            <a:r>
              <a:rPr lang="ru-RU" sz="2200" b="1" dirty="0" smtClean="0">
                <a:cs typeface="Times New Roman" panose="02020603050405020304" pitchFamily="18" charset="0"/>
              </a:rPr>
              <a:t>дни.</a:t>
            </a:r>
            <a:endParaRPr lang="ru-RU" sz="2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Принято в 1 полугодии 2020</a:t>
            </a: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0"/>
            <a:ext cx="5303147" cy="452218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рамках закона 44-ФЗ</a:t>
            </a:r>
            <a:endParaRPr lang="ru-RU" sz="2400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575" y="1089316"/>
            <a:ext cx="6058958" cy="1714635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Сумма контракта по малым закупкам увеличена до 600 тыс. руб.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Размер таких закупок от общего объема закупок увеличен до 10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%.</a:t>
            </a:r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64800" y="2969418"/>
            <a:ext cx="4002769" cy="1646220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tabLst>
                <a:tab pos="533400" algn="l"/>
              </a:tabLst>
            </a:pP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Возможность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изменения размера аванса по контракту из-за распространения </a:t>
            </a:r>
            <a:r>
              <a:rPr lang="ru-RU" sz="24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коронавируса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51775" y="3005602"/>
            <a:ext cx="4002769" cy="1573855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tabLst>
                <a:tab pos="533400" algn="l"/>
              </a:tabLst>
            </a:pP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Требование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об обеспечении гарантийных обязательств право заказчика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575" y="3060344"/>
            <a:ext cx="3325020" cy="1464369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исполнения контракта с 0,5% до 30%.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09266" y="1085269"/>
            <a:ext cx="5645278" cy="1716901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tabLst>
                <a:tab pos="533400" algn="l"/>
              </a:tabLst>
            </a:pP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Комиссия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заказчика обязана проверять участников закупки на факт привлечения к административной ответственности по ст. 19.28 КоАП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7975" y="5444837"/>
            <a:ext cx="11646957" cy="1206557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рамках закупок по 223-ФЗ сроки, исчисляемые в рабочих днях будут считаться в календарных (за исключением субботы и воскресения).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4893101"/>
            <a:ext cx="12192000" cy="394831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84545" y="623353"/>
            <a:ext cx="1269999" cy="349860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cs typeface="Times New Roman" panose="02020603050405020304" pitchFamily="18" charset="0"/>
              </a:rPr>
              <a:t>124-ФЗ</a:t>
            </a:r>
            <a:endParaRPr lang="ru-RU" sz="2400" b="1" i="1" dirty="0"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-12700" y="4801552"/>
            <a:ext cx="5303147" cy="452218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рамках закона 223-ФЗ</a:t>
            </a:r>
            <a:endParaRPr lang="ru-RU" sz="2400" b="1" i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Планируется к принятию</a:t>
            </a: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1342" y="658895"/>
            <a:ext cx="11892597" cy="932838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i="1" dirty="0">
                <a:cs typeface="Times New Roman" panose="02020603050405020304" pitchFamily="18" charset="0"/>
              </a:rPr>
              <a:t>Проект постановления </a:t>
            </a:r>
            <a:r>
              <a:rPr lang="ru-RU" sz="2000" b="1" i="1" dirty="0" smtClean="0">
                <a:cs typeface="Times New Roman" panose="02020603050405020304" pitchFamily="18" charset="0"/>
              </a:rPr>
              <a:t>Правительства РФ «Об </a:t>
            </a:r>
            <a:r>
              <a:rPr lang="ru-RU" sz="2000" b="1" i="1" dirty="0">
                <a:cs typeface="Times New Roman" panose="02020603050405020304" pitchFamily="18" charset="0"/>
              </a:rPr>
              <a:t>установлении иных случаев осуществления закупок товаров, работ, </a:t>
            </a:r>
            <a:r>
              <a:rPr lang="ru-RU" sz="2000" b="1" i="1" dirty="0" smtClean="0">
                <a:cs typeface="Times New Roman" panose="02020603050405020304" pitchFamily="18" charset="0"/>
              </a:rPr>
              <a:t>услуг для </a:t>
            </a:r>
            <a:r>
              <a:rPr lang="ru-RU" sz="2000" b="1" i="1" dirty="0">
                <a:cs typeface="Times New Roman" panose="02020603050405020304" pitchFamily="18" charset="0"/>
              </a:rPr>
              <a:t>государственных и (или) муниципальных нужд у единственного поставщика (подрядчика, исполнителя) и порядка их осуществления</a:t>
            </a:r>
            <a:r>
              <a:rPr lang="ru-RU" sz="2000" b="1" i="1" dirty="0" smtClean="0">
                <a:cs typeface="Times New Roman" panose="02020603050405020304" pitchFamily="18" charset="0"/>
              </a:rPr>
              <a:t>»:</a:t>
            </a:r>
            <a:endParaRPr lang="ru-RU" sz="2000" b="1" i="1" dirty="0" smtClean="0"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2727" y="5986349"/>
            <a:ext cx="11701146" cy="759820"/>
          </a:xfrm>
          <a:prstGeom prst="round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! </a:t>
            </a:r>
            <a:r>
              <a:rPr lang="ru-RU" sz="2200" b="1" dirty="0" smtClean="0"/>
              <a:t>Вступление в силу нового порядка осуществления запросов котировок и малых закупок перенесено на 1 октября 2020 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76866" y="4067442"/>
            <a:ext cx="10867072" cy="58922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Закупка у единственного поставщика за счет средств резервного фонда Правительства РФ резервных фондов высших исполнительных органов государственной власти субъектов РФ.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76866" y="4807485"/>
            <a:ext cx="10867072" cy="1013385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Закупка у единственного поставщика, определенного поручением Председателя Правительства РФ во исполнение решений Координационного совета при Правительстве Российской Федерации по борьбе с </a:t>
            </a:r>
            <a:r>
              <a:rPr lang="ru-RU" sz="16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коронавирусом</a:t>
            </a:r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Планом первоочередных мероприятий (действий) по обеспечению устойчивого развития экономики в условиях </a:t>
            </a:r>
            <a:r>
              <a:rPr lang="ru-RU" sz="16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коронавируса</a:t>
            </a:r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76866" y="2890922"/>
            <a:ext cx="10867073" cy="1066578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Осуществление конкретной закупки у единственного поставщика, определенной протоколом заседания Правительства РФ, протоколами координационных и совещательных органов под председательством Председателя Правительства РФ, Планом первоочередных мероприятий (действий) по обеспечению устойчивого развития экономики в условиях </a:t>
            </a:r>
            <a:r>
              <a:rPr lang="ru-RU" sz="16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коронавируса</a:t>
            </a:r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76866" y="1689300"/>
            <a:ext cx="10867073" cy="1034933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Закупка у единственного поставщика, определенного протоколом заседания Правительства РФ, протоколами координационных и совещательных органов под председательством Председателя Правительства РФ, Планом первоочередных мероприятий (действий) по обеспечению устойчивого развития экономики в условиях </a:t>
            </a:r>
            <a:r>
              <a:rPr lang="ru-RU" sz="16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коронавируса</a:t>
            </a:r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375" y="1591733"/>
            <a:ext cx="123824" cy="380153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84199" y="5153838"/>
            <a:ext cx="422787" cy="320677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84199" y="4201947"/>
            <a:ext cx="422787" cy="30668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84199" y="3343668"/>
            <a:ext cx="422787" cy="297664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84199" y="2072564"/>
            <a:ext cx="422787" cy="275401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44-ФЗ и пути решения</a:t>
            </a: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990" y="1501902"/>
            <a:ext cx="4002769" cy="177283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 smtClean="0">
                <a:solidFill>
                  <a:schemeClr val="tx1"/>
                </a:solidFill>
              </a:rPr>
              <a:t>Установление заказчиками </a:t>
            </a:r>
            <a:r>
              <a:rPr lang="ru-RU" sz="2400" b="1" dirty="0">
                <a:solidFill>
                  <a:schemeClr val="tx1"/>
                </a:solidFill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</a:rPr>
              <a:t>документации о торгах «</a:t>
            </a:r>
            <a:r>
              <a:rPr lang="ru-RU" sz="2400" b="1" dirty="0">
                <a:solidFill>
                  <a:schemeClr val="tx1"/>
                </a:solidFill>
              </a:rPr>
              <a:t>ловушек» для формального отклонения </a:t>
            </a:r>
            <a:r>
              <a:rPr lang="ru-RU" sz="2400" b="1" dirty="0" smtClean="0">
                <a:solidFill>
                  <a:schemeClr val="tx1"/>
                </a:solidFill>
              </a:rPr>
              <a:t>участников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54" y="743509"/>
            <a:ext cx="2493923" cy="4838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Предложения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2483" y="723109"/>
            <a:ext cx="2472301" cy="50681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Проблемы</a:t>
            </a:r>
            <a:endParaRPr lang="ru-RU" sz="2400" b="1" dirty="0"/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xmlns="" id="{5B3AC34B-2618-4E47-8411-1794FA3449FF}"/>
              </a:ext>
            </a:extLst>
          </p:cNvPr>
          <p:cNvSpPr/>
          <p:nvPr/>
        </p:nvSpPr>
        <p:spPr>
          <a:xfrm>
            <a:off x="4958366" y="1349103"/>
            <a:ext cx="7011512" cy="229535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Установление только </a:t>
            </a:r>
            <a:r>
              <a:rPr lang="ru-RU" sz="2400" b="1" dirty="0" smtClean="0">
                <a:solidFill>
                  <a:schemeClr val="tx1"/>
                </a:solidFill>
              </a:rPr>
              <a:t>согласия (</a:t>
            </a:r>
            <a:r>
              <a:rPr lang="ru-RU" sz="2400" b="1" dirty="0">
                <a:solidFill>
                  <a:schemeClr val="tx1"/>
                </a:solidFill>
              </a:rPr>
              <a:t>по аналогии с закупками строительных работ) от участника </a:t>
            </a:r>
            <a:r>
              <a:rPr lang="ru-RU" sz="2400" b="1" dirty="0" smtClean="0">
                <a:solidFill>
                  <a:schemeClr val="tx1"/>
                </a:solidFill>
              </a:rPr>
              <a:t>на работы (услуги) при которых поставляются товары, и при поставке </a:t>
            </a:r>
            <a:r>
              <a:rPr lang="ru-RU" sz="2400" b="1" dirty="0">
                <a:solidFill>
                  <a:schemeClr val="tx1"/>
                </a:solidFill>
              </a:rPr>
              <a:t>товаров – ограниченный перечень </a:t>
            </a:r>
            <a:r>
              <a:rPr lang="ru-RU" sz="2400" b="1" dirty="0" smtClean="0">
                <a:solidFill>
                  <a:schemeClr val="tx1"/>
                </a:solidFill>
              </a:rPr>
              <a:t>характеристик на закупку </a:t>
            </a:r>
            <a:r>
              <a:rPr lang="ru-RU" sz="2400" b="1" dirty="0">
                <a:solidFill>
                  <a:schemeClr val="tx1"/>
                </a:solidFill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</a:rPr>
              <a:t>например, не более 5</a:t>
            </a:r>
            <a:r>
              <a:rPr lang="ru-RU" sz="2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1FFDFD7F-D47B-43BC-973E-50B52E6AD0EE}"/>
              </a:ext>
            </a:extLst>
          </p:cNvPr>
          <p:cNvSpPr/>
          <p:nvPr/>
        </p:nvSpPr>
        <p:spPr>
          <a:xfrm>
            <a:off x="4958366" y="3845645"/>
            <a:ext cx="7011512" cy="138754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 для всех видов закупок товаров, работ, услуг</a:t>
            </a:r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375377" y="2172013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147248" y="5543122"/>
            <a:ext cx="4002770" cy="79834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«Цикличность» </a:t>
            </a: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проведения </a:t>
            </a:r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закупки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346961" y="4185928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3989" y="4040485"/>
            <a:ext cx="4002769" cy="71645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 smtClean="0">
                <a:solidFill>
                  <a:schemeClr val="tx1"/>
                </a:solidFill>
              </a:rPr>
              <a:t>Сговор на торгах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xmlns="" id="{1FFDFD7F-D47B-43BC-973E-50B52E6AD0EE}"/>
              </a:ext>
            </a:extLst>
          </p:cNvPr>
          <p:cNvSpPr/>
          <p:nvPr/>
        </p:nvSpPr>
        <p:spPr>
          <a:xfrm>
            <a:off x="4966689" y="5355199"/>
            <a:ext cx="7011512" cy="1174186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Исключение </a:t>
            </a: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цикличности проведения </a:t>
            </a:r>
            <a:r>
              <a:rPr lang="ru-RU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закупок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346960" y="5763090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23081" y="15626"/>
            <a:ext cx="12615079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добросовестной конкуренции по 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</a:t>
            </a:r>
            <a:r>
              <a:rPr lang="ru-RU" sz="2200" b="1" dirty="0" smtClean="0"/>
              <a:t>торги</a:t>
            </a:r>
            <a:endParaRPr lang="ru-RU" sz="2200" b="1" dirty="0"/>
          </a:p>
          <a:p>
            <a:r>
              <a:rPr lang="ru-RU" sz="2200" b="1" dirty="0"/>
              <a:t>- объективной оценки участника на </a:t>
            </a:r>
            <a:r>
              <a:rPr lang="ru-RU" sz="2200" b="1" dirty="0" smtClean="0"/>
              <a:t>торгах</a:t>
            </a:r>
            <a:endParaRPr lang="ru-RU" sz="2200" b="1" dirty="0"/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55574" y="4256817"/>
            <a:ext cx="3608813" cy="15098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</a:t>
            </a:r>
            <a:r>
              <a:rPr lang="ru-RU" sz="2200" b="1" dirty="0" smtClean="0"/>
              <a:t>ЕИС</a:t>
            </a:r>
            <a:endParaRPr lang="ru-RU" sz="22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36183" y="4236770"/>
            <a:ext cx="4243200" cy="15299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</a:t>
            </a:r>
            <a:r>
              <a:rPr lang="ru-RU" sz="2200" b="1" dirty="0" smtClean="0"/>
              <a:t>исполнителем по контракту должна быть </a:t>
            </a:r>
            <a:r>
              <a:rPr lang="ru-RU" sz="2200" b="1" dirty="0"/>
              <a:t>в ЕИС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51060" y="3773715"/>
            <a:ext cx="12192000" cy="394831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813802"/>
            <a:ext cx="12198350" cy="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1179" y="4214718"/>
            <a:ext cx="3674236" cy="155195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Единая форма для банковской гарантии</a:t>
            </a:r>
            <a:endParaRPr lang="ru-RU" sz="22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5573" y="5983547"/>
            <a:ext cx="11869841" cy="7598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Внесение изменений в Договор </a:t>
            </a:r>
            <a:r>
              <a:rPr lang="ru-RU" sz="2200" b="1" dirty="0" err="1" smtClean="0"/>
              <a:t>ЕврАзЭС</a:t>
            </a:r>
            <a:r>
              <a:rPr lang="ru-RU" sz="2200" b="1" dirty="0" smtClean="0"/>
              <a:t> с целью ведения новой процедуры - закупки через электронный  магазин </a:t>
            </a:r>
            <a:r>
              <a:rPr lang="ru-RU" sz="2200" b="1" dirty="0" smtClean="0">
                <a:solidFill>
                  <a:srgbClr val="FF0000"/>
                </a:solidFill>
              </a:rPr>
              <a:t>!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1"/>
            <a:ext cx="12192000" cy="517132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12860" y="-19953"/>
            <a:ext cx="12792160" cy="5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 по 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xmlns="" id="{7A3D32E0-6B65-4F8B-B6B6-4F63B30AECA2}"/>
              </a:ext>
            </a:extLst>
          </p:cNvPr>
          <p:cNvSpPr/>
          <p:nvPr/>
        </p:nvSpPr>
        <p:spPr>
          <a:xfrm>
            <a:off x="155575" y="1104993"/>
            <a:ext cx="4334208" cy="163300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200" b="1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200" b="1" dirty="0">
                <a:solidFill>
                  <a:schemeClr val="tx1"/>
                </a:solidFill>
              </a:rPr>
              <a:t> на </a:t>
            </a:r>
            <a:r>
              <a:rPr lang="ru-RU" sz="2200" b="1" dirty="0" smtClean="0">
                <a:solidFill>
                  <a:schemeClr val="tx1"/>
                </a:solidFill>
              </a:rPr>
              <a:t>торгах по  44-ФЗ и 223-ФЗ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CB648E36-153B-4DB6-B0B8-EA42C20CE890}"/>
              </a:ext>
            </a:extLst>
          </p:cNvPr>
          <p:cNvSpPr/>
          <p:nvPr/>
        </p:nvSpPr>
        <p:spPr>
          <a:xfrm>
            <a:off x="5249333" y="625328"/>
            <a:ext cx="6621391" cy="2592337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 smtClean="0">
                <a:solidFill>
                  <a:srgbClr val="000000"/>
                </a:solidFill>
              </a:rPr>
              <a:t>Опыт исполнения контракта (договора) </a:t>
            </a:r>
            <a:r>
              <a:rPr lang="ru-RU" sz="2200" kern="0" dirty="0">
                <a:solidFill>
                  <a:srgbClr val="000000"/>
                </a:solidFill>
              </a:rPr>
              <a:t>не менее 20% от </a:t>
            </a:r>
            <a:r>
              <a:rPr lang="ru-RU" sz="2200" kern="0" dirty="0" smtClean="0">
                <a:solidFill>
                  <a:srgbClr val="000000"/>
                </a:solidFill>
              </a:rPr>
              <a:t>НМЦК от 20 млн. руб.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 smtClean="0">
                <a:solidFill>
                  <a:srgbClr val="000000"/>
                </a:solidFill>
              </a:rPr>
              <a:t>Автоматическая проверка </a:t>
            </a:r>
            <a:r>
              <a:rPr lang="ru-RU" sz="2200" kern="0" dirty="0">
                <a:solidFill>
                  <a:srgbClr val="000000"/>
                </a:solidFill>
              </a:rPr>
              <a:t>наличия опыта у участника </a:t>
            </a:r>
            <a:r>
              <a:rPr lang="ru-RU" sz="2200" kern="0" dirty="0" smtClean="0">
                <a:solidFill>
                  <a:srgbClr val="000000"/>
                </a:solidFill>
              </a:rPr>
              <a:t>закупки</a:t>
            </a:r>
            <a:r>
              <a:rPr lang="ru-RU" sz="2200" b="1" kern="0" dirty="0" smtClean="0">
                <a:solidFill>
                  <a:srgbClr val="000000"/>
                </a:solidFill>
              </a:rPr>
              <a:t>.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b="1" kern="0" dirty="0" smtClean="0">
                <a:solidFill>
                  <a:srgbClr val="000000"/>
                </a:solidFill>
              </a:rPr>
              <a:t>Борьба с профессиональными жалобщиками. </a:t>
            </a:r>
            <a:r>
              <a:rPr lang="ru-RU" sz="2200" kern="0" dirty="0" smtClean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xmlns="" id="{DAF277E8-DAED-4160-A9C1-7ACB856A37E5}"/>
              </a:ext>
            </a:extLst>
          </p:cNvPr>
          <p:cNvSpPr/>
          <p:nvPr/>
        </p:nvSpPr>
        <p:spPr>
          <a:xfrm>
            <a:off x="4565004" y="1670439"/>
            <a:ext cx="609108" cy="502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4380" y="3814025"/>
            <a:ext cx="4296597" cy="272386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chemeClr val="tx1"/>
                </a:solidFill>
              </a:rPr>
              <a:t>1. Устаревшая и затянутая процедура расторжения контракта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2. Отсутствие у предпринимателей возможности </a:t>
            </a:r>
            <a:r>
              <a:rPr lang="ru-RU" sz="2200" b="1" dirty="0">
                <a:solidFill>
                  <a:schemeClr val="tx1"/>
                </a:solidFill>
              </a:rPr>
              <a:t>защитить свои права при исполнении </a:t>
            </a:r>
            <a:r>
              <a:rPr lang="ru-RU" sz="2200" b="1" dirty="0" smtClean="0">
                <a:solidFill>
                  <a:schemeClr val="tx1"/>
                </a:solidFill>
              </a:rPr>
              <a:t>контракта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174112" y="3562076"/>
            <a:ext cx="6621390" cy="3227763"/>
          </a:xfrm>
          <a:prstGeom prst="round2DiagRect">
            <a:avLst>
              <a:gd name="adj1" fmla="val 10122"/>
              <a:gd name="adj2" fmla="val 12408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1. Сокращение сроков одностороннего расторжения контракта.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2. Установление закрытого перечня случаев одностороннего отказа  заказчика от исполнения контракта.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3</a:t>
            </a:r>
            <a:r>
              <a:rPr lang="ru-RU" sz="2200" dirty="0" smtClean="0">
                <a:solidFill>
                  <a:schemeClr val="tx1"/>
                </a:solidFill>
              </a:rPr>
              <a:t>. Установление права исполнителя обжаловать решение заказчика об одностороннем </a:t>
            </a:r>
            <a:r>
              <a:rPr lang="ru-RU" sz="2200" dirty="0">
                <a:solidFill>
                  <a:schemeClr val="tx1"/>
                </a:solidFill>
              </a:rPr>
              <a:t>отказе от исполнения контракта.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565004" y="4920895"/>
            <a:ext cx="609108" cy="510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4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727</Words>
  <Application>Microsoft Office PowerPoint</Application>
  <PresentationFormat>Широкоэкранный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Екатерина Дмитриевна Прокофьева</cp:lastModifiedBy>
  <cp:revision>478</cp:revision>
  <cp:lastPrinted>2020-04-14T14:10:45Z</cp:lastPrinted>
  <dcterms:created xsi:type="dcterms:W3CDTF">2019-01-15T11:09:52Z</dcterms:created>
  <dcterms:modified xsi:type="dcterms:W3CDTF">2020-04-28T13:16:21Z</dcterms:modified>
</cp:coreProperties>
</file>