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642" r:id="rId2"/>
    <p:sldId id="658" r:id="rId3"/>
    <p:sldId id="659" r:id="rId4"/>
    <p:sldId id="660" r:id="rId5"/>
    <p:sldId id="661" r:id="rId6"/>
    <p:sldId id="664" r:id="rId7"/>
    <p:sldId id="665" r:id="rId8"/>
    <p:sldId id="666" r:id="rId9"/>
    <p:sldId id="668" r:id="rId10"/>
    <p:sldId id="669" r:id="rId11"/>
    <p:sldId id="671" r:id="rId12"/>
    <p:sldId id="670" r:id="rId13"/>
    <p:sldId id="672" r:id="rId14"/>
    <p:sldId id="667" r:id="rId15"/>
    <p:sldId id="657" r:id="rId16"/>
  </p:sldIdLst>
  <p:sldSz cx="9144000" cy="6858000" type="screen4x3"/>
  <p:notesSz cx="67818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003300"/>
    <a:srgbClr val="008000"/>
    <a:srgbClr val="008080"/>
    <a:srgbClr val="0000FF"/>
    <a:srgbClr val="000000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542" autoAdjust="0"/>
  </p:normalViewPr>
  <p:slideViewPr>
    <p:cSldViewPr>
      <p:cViewPr varScale="1"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9B19EE-BE5F-4CDF-B007-5FB127A5C4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1D13F-57DB-4C44-97C7-55E0ADC8BA4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685E-0AA4-4953-80E9-7FAB72ED4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F369-45E3-4423-B0AF-C14964A9E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ABDA-5B35-486E-B990-D966F4D3C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08A55-7D09-4584-91AF-F7779504B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0656-EC99-4698-AC16-F0F9569CA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0514-7A6D-45C1-A28F-2D47863ABF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1686-448D-44CB-A644-9B05BFB1D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9D70-27D2-44EB-BD8E-E2011DCAE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A9F7-259B-4B3A-9DB7-0672C94C6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86CE-4AEF-4FFB-906E-ED95568DF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AE37-A588-4BA9-BFD6-61DD02C3F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BBBF-09D7-4E76-BA4E-AE46852A1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E204-B8B9-4D3E-9A9F-A0D5E465D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7873110-B004-4111-BB50-4516E8D7C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900113" y="1974850"/>
            <a:ext cx="7667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en-US" alt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en-US" alt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en-US" alt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en-US" alt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en-US" alt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kumimoji="1" lang="ru-RU" alt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spcBef>
                <a:spcPct val="20000"/>
              </a:spcBef>
            </a:pPr>
            <a:r>
              <a:rPr kumimoji="1" lang="ru-RU" alt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Практика применения </a:t>
            </a:r>
            <a:r>
              <a:rPr kumimoji="1" lang="ru-RU" alt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Федерального закона </a:t>
            </a:r>
            <a:endParaRPr kumimoji="1" lang="ru-RU" altLang="ru-RU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kumimoji="1" lang="ru-RU" alt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«О закупках товаров, работ, услуг отдельными видами юридических лиц</a:t>
            </a:r>
            <a:r>
              <a:rPr kumimoji="1" lang="ru-RU" alt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1" lang="ru-RU" altLang="ru-RU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30514-7A6D-45C1-A28F-2D47863ABF4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871790" cy="23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283450" cy="431800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Жалобы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ЭнергоПромКомплект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на действия заказчика ФГУП «ГВСУ № 5» при проведении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запросов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котировок цен в электронной форме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для поставок технологического оборудования (Три закупки).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2861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Комиссиях Саратовского УФАС России признала обоснованными доводы жалоб о том, что Заказчиком было неправомерно принято решение не заключать договоры с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участником запросов котировок цен.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30514-7A6D-45C1-A28F-2D47863ABF4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985000" cy="504825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800" dirty="0" smtClean="0"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35729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 algn="just">
              <a:buNone/>
              <a:tabLst>
                <a:tab pos="0" algn="l"/>
              </a:tabLst>
              <a:defRPr/>
            </a:pP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ходе рассмотрения жалобы было установлено, что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Заказчиком были проведены закупки на поставку технологического оборудования. Все закупки были признаны несостоявшимися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так как была допущена только одна заявка (ООО «</a:t>
            </a:r>
            <a:r>
              <a:rPr lang="ru-RU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ЭнергоПромКомплект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6433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Закупочная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комиссия Заказчика приняла решение заключить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договоры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 единственным участником – ООО «</a:t>
            </a:r>
            <a:r>
              <a:rPr lang="ru-RU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ЭнергоПромКомплект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4"/>
            <a:ext cx="2857520" cy="28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30514-7A6D-45C1-A28F-2D47863ABF4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643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Из письменных пояснений Заказчик следует, что согласно п</a:t>
            </a: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30.2 Положения о 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закупке процедура </a:t>
            </a: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Запроса котировок цен не является торгами, и ее проведение не регулируется ст. 447-449 Гражданского кодекса Российской Федерации (далее ГК РФ), в связи с чем у Заказчика отсутствуют обязательства по обязательному заключению договора с ООО «</a:t>
            </a:r>
            <a:r>
              <a:rPr lang="ru-RU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ЭнергоПромКомплект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Между тем, Комиссией Саратовского УФАС России установлено, что </a:t>
            </a: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наличие в Положении о закупке условий о праве заказчика в одностороннем порядке без обоснования причин отказаться от заключения договора с единственным участником закупки, при том, что заключение договора с таким участником было продиктовано Протоколом, не отвечает целям регулирования отношений между заказчиками и участниками закупок, закрепленным в ч. 1 ст. 1 Закона о закупках.</a:t>
            </a:r>
          </a:p>
          <a:p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заключение договора по результатам Запроса котировок цен противоречит общим принципам гражданского законодательства и Закону о закупках, в частности принципу равенства участников гражданских правоотношений, установленному ч. 1 ст. 1 ГК РФ.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985000" cy="504825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30514-7A6D-45C1-A28F-2D47863ABF4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985000" cy="504825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800" dirty="0" smtClean="0"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450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Саратовского УФАС России посчитала,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что при проведении закупочных процедур является недопустимым наличие у одного субъекта исключительно прав, у другого — исключительно обязанностей.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49" y="1785926"/>
            <a:ext cx="4171951" cy="18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471488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ФГУП «ГВСУ № 5»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было выдано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предписание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 завершении закупок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соответствии с положениями ч. 1 ст. 447 ГК РФ без учета требований </a:t>
            </a:r>
            <a:r>
              <a:rPr lang="ru-RU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20 гл. 1 Документации и п. 30.2 Положения о закупке.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7283450" cy="346075"/>
          </a:xfrm>
        </p:spPr>
        <p:txBody>
          <a:bodyPr/>
          <a:lstStyle/>
          <a:p>
            <a:r>
              <a:rPr lang="ru-RU" altLang="ru-RU" sz="2400" smtClean="0">
                <a:ea typeface="ＭＳ Ｐゴシック" pitchFamily="34" charset="-128"/>
              </a:rPr>
              <a:t>Административные дела</a:t>
            </a:r>
          </a:p>
        </p:txBody>
      </p:sp>
      <p:sp>
        <p:nvSpPr>
          <p:cNvPr id="13315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ст. 7.32.3 КоАП РФ 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не размещение </a:t>
            </a: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информации </a:t>
            </a: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о результатах исполнения Договора в установленный Законом о закупках,</a:t>
            </a:r>
            <a:r>
              <a:rPr lang="ru-RU" altLang="ru-RU" sz="14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а также Правилах срок (в течение десяти дней со дня исполнения, изменения или расторжения договора)</a:t>
            </a:r>
          </a:p>
          <a:p>
            <a:pPr marL="0" indent="0"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не размещение </a:t>
            </a: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в реестре договоров </a:t>
            </a: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информации </a:t>
            </a: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о заключении Договора в установленный Закона о закупках срок </a:t>
            </a:r>
            <a:r>
              <a:rPr lang="ru-RU" altLang="ru-RU" sz="14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(в течение трех рабочих дней со дня заключения договора);</a:t>
            </a:r>
          </a:p>
          <a:p>
            <a:pPr marL="0" indent="0">
              <a:buFontTx/>
              <a:buNone/>
              <a:defRPr/>
            </a:pPr>
            <a:endParaRPr lang="ru-RU" altLang="ru-RU" sz="14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не размещение в </a:t>
            </a: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ЕИС сведений количестве и  общей стоимости договоров, в </a:t>
            </a: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срок предусмотренный </a:t>
            </a:r>
            <a:r>
              <a:rPr lang="ru-RU" altLang="ru-RU" sz="14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Законодательством Российской Федерации </a:t>
            </a:r>
            <a:r>
              <a:rPr lang="ru-RU" altLang="ru-RU" sz="14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о закупках </a:t>
            </a:r>
            <a:r>
              <a:rPr lang="ru-RU" altLang="ru-RU" sz="14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(не позднее </a:t>
            </a:r>
            <a:r>
              <a:rPr lang="ru-RU" altLang="ru-RU" sz="1400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10  числа месяца следующего за отчетным);</a:t>
            </a:r>
            <a:endParaRPr lang="ru-RU" altLang="ru-RU" sz="14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1400" b="1" dirty="0" smtClean="0"/>
              <a:t>несоблюдение требований</a:t>
            </a:r>
            <a:r>
              <a:rPr lang="ru-RU" sz="1400" dirty="0" smtClean="0"/>
              <a:t> </a:t>
            </a:r>
            <a:r>
              <a:rPr lang="ru-RU" sz="1400" dirty="0" smtClean="0"/>
              <a:t>к содержанию извещений о закупке товаров, работ, услуг и (или) документации о закупке товаров, работ, </a:t>
            </a:r>
            <a:r>
              <a:rPr lang="ru-RU" sz="1400" dirty="0" smtClean="0"/>
              <a:t>услуг.</a:t>
            </a:r>
            <a:endParaRPr lang="ru-RU" altLang="ru-RU" sz="14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>
              <a:ea typeface="ＭＳ Ｐゴシック" panose="020B0600070205080204" pitchFamily="34" charset="-128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9D2133-B929-4D56-9C64-707FB33614B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ru-RU" b="1" dirty="0" smtClean="0"/>
          </a:p>
          <a:p>
            <a:pPr marL="0" indent="0" algn="ctr">
              <a:buFontTx/>
              <a:buNone/>
              <a:defRPr/>
            </a:pPr>
            <a:endParaRPr lang="ru-RU" b="1" dirty="0"/>
          </a:p>
          <a:p>
            <a:pPr marL="0" indent="0" algn="ctr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FontTx/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www.saratov.fas.gov.ru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76B0FC-D7F0-4284-BEE4-A38A028DCF02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49275"/>
          </a:xfrm>
        </p:spPr>
        <p:txBody>
          <a:bodyPr/>
          <a:lstStyle/>
          <a:p>
            <a:r>
              <a:rPr lang="ru-RU" altLang="ru-RU" sz="2400" b="1" dirty="0" smtClean="0">
                <a:ea typeface="ＭＳ Ｐゴシック" pitchFamily="34" charset="-128"/>
              </a:rPr>
              <a:t>Статистика </a:t>
            </a:r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428596" y="1285861"/>
            <a:ext cx="8353425" cy="200026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400" dirty="0" smtClean="0">
                <a:ea typeface="ＭＳ Ｐゴシック" pitchFamily="34" charset="-128"/>
              </a:rPr>
              <a:t>В Саратовское УФАС России во </a:t>
            </a:r>
            <a:r>
              <a:rPr lang="ru-RU" altLang="ru-RU" sz="2400" dirty="0" smtClean="0">
                <a:ea typeface="ＭＳ Ｐゴシック" pitchFamily="34" charset="-128"/>
              </a:rPr>
              <a:t>3-м </a:t>
            </a:r>
            <a:r>
              <a:rPr lang="ru-RU" altLang="ru-RU" sz="2400" dirty="0" smtClean="0">
                <a:ea typeface="ＭＳ Ｐゴシック" pitchFamily="34" charset="-128"/>
              </a:rPr>
              <a:t>квартале 2018 года </a:t>
            </a:r>
            <a:r>
              <a:rPr lang="ru-RU" altLang="ru-RU" sz="2400" dirty="0" smtClean="0">
                <a:ea typeface="ＭＳ Ｐゴシック" pitchFamily="34" charset="-128"/>
              </a:rPr>
              <a:t>были приняты к рассмотрению </a:t>
            </a:r>
            <a:r>
              <a:rPr lang="ru-RU" altLang="ru-RU" sz="2400" b="1" dirty="0" smtClean="0">
                <a:ea typeface="ＭＳ Ｐゴシック" pitchFamily="34" charset="-128"/>
              </a:rPr>
              <a:t>10 жалоб </a:t>
            </a:r>
            <a:r>
              <a:rPr lang="ru-RU" altLang="ru-RU" sz="2400" dirty="0" smtClean="0">
                <a:ea typeface="ＭＳ Ｐゴシック" pitchFamily="34" charset="-128"/>
              </a:rPr>
              <a:t>на действия, связанные с применением Федерального закона № 223-ФЗ «О закупках товаров, работ, услуг отдельными видами юридических лиц</a:t>
            </a:r>
            <a:r>
              <a:rPr lang="ru-RU" altLang="ru-RU" sz="2400" dirty="0" smtClean="0">
                <a:ea typeface="ＭＳ Ｐゴシック" pitchFamily="34" charset="-128"/>
              </a:rPr>
              <a:t>», из которых:</a:t>
            </a:r>
            <a:endParaRPr lang="ru-RU" altLang="ru-RU" sz="240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9EDFFF-EC1F-49FF-B83E-0F5CFC58970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3786214" cy="252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10" y="3214686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225" indent="0">
              <a:buFontTx/>
              <a:buChar char="-"/>
              <a:defRPr/>
            </a:pPr>
            <a:r>
              <a:rPr lang="ru-RU" alt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были признаны обоснованными; </a:t>
            </a:r>
            <a:endParaRPr lang="ru-RU" alt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9225" indent="0">
              <a:buFontTx/>
              <a:buChar char="-"/>
              <a:defRPr/>
            </a:pP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жалоб </a:t>
            </a: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необоснованными.</a:t>
            </a:r>
          </a:p>
          <a:p>
            <a:pPr marL="2689225" indent="0">
              <a:buNone/>
              <a:defRPr/>
            </a:pP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 результатам рассмотрения жалоб было выдано </a:t>
            </a:r>
            <a:r>
              <a:rPr lang="ru-RU" alt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предписания, из которых:</a:t>
            </a:r>
          </a:p>
          <a:p>
            <a:pPr marL="2689225" indent="0">
              <a:buFontTx/>
              <a:buChar char="-"/>
              <a:defRPr/>
            </a:pP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исполнено;</a:t>
            </a:r>
          </a:p>
          <a:p>
            <a:pPr marL="2689225" indent="0">
              <a:buFontTx/>
              <a:buChar char="-"/>
              <a:defRPr/>
            </a:pP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находятся в стадии исполнения. </a:t>
            </a:r>
            <a:endParaRPr lang="ru-RU" alt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91513" cy="504825"/>
          </a:xfrm>
        </p:spPr>
        <p:txBody>
          <a:bodyPr/>
          <a:lstStyle/>
          <a:p>
            <a:r>
              <a:rPr lang="ru-RU" altLang="ru-RU" sz="2400" b="1" dirty="0" smtClean="0">
                <a:ea typeface="ＭＳ Ｐゴシック" pitchFamily="34" charset="-128"/>
              </a:rPr>
              <a:t>Статистика 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5123" name="Объект 2"/>
          <p:cNvSpPr>
            <a:spLocks noGrp="1" noChangeArrowheads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2400" dirty="0" smtClean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ru-RU" altLang="ru-RU" sz="2400" dirty="0" smtClean="0">
                <a:ea typeface="ＭＳ Ｐゴシック" pitchFamily="34" charset="-128"/>
              </a:rPr>
              <a:t>Вынесено </a:t>
            </a:r>
            <a:r>
              <a:rPr lang="ru-RU" altLang="ru-RU" sz="2400" b="1" dirty="0" smtClean="0">
                <a:ea typeface="ＭＳ Ｐゴシック" pitchFamily="34" charset="-128"/>
              </a:rPr>
              <a:t>16</a:t>
            </a:r>
            <a:r>
              <a:rPr lang="ru-RU" altLang="ru-RU" sz="2400" dirty="0" smtClean="0">
                <a:ea typeface="ＭＳ Ｐゴシック" pitchFamily="34" charset="-128"/>
              </a:rPr>
              <a:t> </a:t>
            </a:r>
            <a:r>
              <a:rPr lang="ru-RU" altLang="ru-RU" sz="2400" dirty="0" smtClean="0">
                <a:ea typeface="ＭＳ Ｐゴシック" pitchFamily="34" charset="-128"/>
              </a:rPr>
              <a:t>постановлений о наложении штрафов </a:t>
            </a:r>
          </a:p>
          <a:p>
            <a:pPr marL="0" indent="0" algn="ctr">
              <a:buFontTx/>
              <a:buNone/>
            </a:pPr>
            <a:r>
              <a:rPr lang="ru-RU" altLang="ru-RU" sz="2400" dirty="0" smtClean="0">
                <a:ea typeface="ＭＳ Ｐゴシック" pitchFamily="34" charset="-128"/>
              </a:rPr>
              <a:t>по ст</a:t>
            </a:r>
            <a:r>
              <a:rPr lang="ru-RU" altLang="ru-RU" sz="2400" dirty="0" smtClean="0">
                <a:ea typeface="ＭＳ Ｐゴシック" pitchFamily="34" charset="-128"/>
              </a:rPr>
              <a:t>. 7.32.3 </a:t>
            </a:r>
            <a:r>
              <a:rPr lang="ru-RU" altLang="ru-RU" sz="2400" dirty="0" err="1" smtClean="0">
                <a:ea typeface="ＭＳ Ｐゴシック" pitchFamily="34" charset="-128"/>
              </a:rPr>
              <a:t>КоАП</a:t>
            </a:r>
            <a:r>
              <a:rPr lang="ru-RU" altLang="ru-RU" sz="2400" dirty="0" smtClean="0">
                <a:ea typeface="ＭＳ Ｐゴシック" pitchFamily="34" charset="-128"/>
              </a:rPr>
              <a:t> РФ за нарушение порядка осуществления закупок отдельными видами юридических лиц </a:t>
            </a:r>
          </a:p>
          <a:p>
            <a:pPr marL="0" indent="0" algn="ctr">
              <a:buFontTx/>
              <a:buNone/>
            </a:pPr>
            <a:r>
              <a:rPr lang="ru-RU" altLang="ru-RU" sz="2400" dirty="0" smtClean="0">
                <a:ea typeface="ＭＳ Ｐゴシック" pitchFamily="34" charset="-128"/>
              </a:rPr>
              <a:t>на сумму </a:t>
            </a:r>
            <a:r>
              <a:rPr lang="ru-RU" altLang="ru-RU" sz="2400" b="1" dirty="0" smtClean="0">
                <a:ea typeface="ＭＳ Ｐゴシック" pitchFamily="34" charset="-128"/>
              </a:rPr>
              <a:t>57 </a:t>
            </a:r>
            <a:r>
              <a:rPr lang="ru-RU" altLang="ru-RU" sz="2400" dirty="0" smtClean="0">
                <a:ea typeface="ＭＳ Ｐゴシック" pitchFamily="34" charset="-128"/>
              </a:rPr>
              <a:t>тысяч рублей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D60E2C-DF59-4BCE-9B09-2424B7B0B7E8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551144" cy="276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81900" cy="714375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</a:p>
        </p:txBody>
      </p:sp>
      <p:sp>
        <p:nvSpPr>
          <p:cNvPr id="23555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Жалоба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Восток-Трейд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«Концессия водоснабжения – Саратов»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запроса котировок в электронной форме «Закупка экскаватора погрузчика JCB 3CXSM или эквивалент»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altLang="ru-RU" sz="18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20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8133CB-EDFB-431A-B676-21488598910D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3000376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Комиссиях Саратовского УФАС России 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признала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обоснованным довод жалобы о том, что Заказчиком 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без обоснования принятого решения была неправомерно отклонена заявка ООО «</a:t>
            </a:r>
            <a:r>
              <a:rPr lang="ru-RU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Восток-Трейд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Групп» на участие в Запросе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котировок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354887" cy="346075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328866"/>
          </a:xfrm>
        </p:spPr>
        <p:txBody>
          <a:bodyPr/>
          <a:lstStyle/>
          <a:p>
            <a:pPr marL="88900" indent="0" algn="just">
              <a:buNone/>
              <a:tabLst>
                <a:tab pos="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«б» п. 3 ч. 13 ст. 3.2 Закона о закупках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протокол, составляемый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осуществления конкурентной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закупки,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должен содержать результаты рассмотрения заявок на участие в закупке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указанием оснований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отклонения каждой заявки на участие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закупке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указанием положений документации о закупке, извещения о проведении запроса котировок, которым не соответствует такая заявка.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AC31A1-D3D9-4B7D-83C8-DE28A606944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071834" cy="24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000496" y="35718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Комиссией Саратовского УФАС России </a:t>
            </a: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было установлено, что Протокол не содержит указаний на положения Документации и Извещения, которым не соответствовала заявка ООО «</a:t>
            </a:r>
            <a:r>
              <a:rPr lang="ru-RU" sz="2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Восток-Трейд</a:t>
            </a: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Групп».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864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Предписание не выдавалось в связи, с тем что на момент рассмотрения жалобы, по результатам закупки Заказчиком был заключен договор.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283450" cy="431800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5CFD7B-F3A6-4DC3-B3BD-B26DCC537FD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Жалоба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 действия заказчика ГУЗ «Саратовская городская клиническая больница № 1 им. Ю.Я. Гордеева»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при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проведении открытого аукциона в электронной форме 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на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поставку расходных материалов для травматологии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970947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3214686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Комиссиях Саратовского УФАС России признала обоснованным довод жалобы о том, что Заказчиком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была необоснованно 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отклонена заявка </a:t>
            </a:r>
            <a:r>
              <a:rPr lang="ru-RU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ИП К.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участие в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Аукционе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985000" cy="504825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800" dirty="0" smtClean="0">
              <a:ea typeface="ＭＳ Ｐゴシック" pitchFamily="34" charset="-128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D9300A-2F5E-4040-8BC9-F0A133B58375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071934" cy="245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928826"/>
          </a:xfrm>
        </p:spPr>
        <p:txBody>
          <a:bodyPr/>
          <a:lstStyle/>
          <a:p>
            <a:pPr marL="88900" indent="0" algn="just">
              <a:buNone/>
              <a:tabLst>
                <a:tab pos="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рассмотрения жалобы было установлено, что на этапе рассмотрения заявок комиссия Заказчика приняла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о допуске к участию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Аукционе всех участников процедуры, в том числе ИП К., и признала их участниками Аукциона.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357562"/>
            <a:ext cx="4000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Однако при подведении итогов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комиссия Заказчика приняла решение об отказе в допуске ИП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 участию в Аукционе, в связи 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 предоставлением недостоверной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информации в отношении предлагаемого к поставке товара.</a:t>
            </a:r>
            <a:endParaRPr lang="ru-RU" sz="2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427912" cy="346075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400" dirty="0" smtClean="0">
              <a:ea typeface="ＭＳ Ｐゴシック" pitchFamily="34" charset="-128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4D227D-887F-422D-AD33-5A9BACBDB07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п. 6.1. Протоколу подведения итогов заявка участника ИП </a:t>
            </a:r>
            <a:r>
              <a:rPr lang="ru-RU" sz="18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К. была признана 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соответствующей требованиям и отклонена на основании п. 1 ч. 13 </a:t>
            </a:r>
            <a:r>
              <a:rPr lang="ru-RU" sz="18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ст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10 Положения, в связи с предоставлением недостоверной информации, а именно:</a:t>
            </a:r>
          </a:p>
          <a:p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по позиции № 1 «Имплантаты для остеосинтеза: Стержень, 130°, 10 </a:t>
            </a:r>
            <a:r>
              <a:rPr lang="ru-RU" sz="1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360 мм, в заявке предоставлена недостоверная информация в отношении параметров отверстия в дистальной и проксимальной частях. В заявке «отверстие в дистальной части 2 отверстия; отверстие в проксимальной части 3 отверстия». Вместе с тем, соответствующий показатель у производителя ООО НПП «</a:t>
            </a:r>
            <a:r>
              <a:rPr lang="ru-RU" sz="1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Имплант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имеет значение: «отверстие в дистальной части 3 отверстия; отверстие в проксимальной части 1 отверстие»</a:t>
            </a:r>
          </a:p>
          <a:p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по позиции № 10 «Имплантаты для остеосинтеза: Винт, 5.0мм </a:t>
            </a:r>
            <a:r>
              <a:rPr lang="ru-RU" sz="1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45мм, предоставлена недостоверная информация в отношении параметра шлиц. В заявке «Шестигранник 4,7 мм». Вместе с тем, соответствующий показатель у производителя ООО НПП «</a:t>
            </a:r>
            <a:r>
              <a:rPr lang="ru-RU" sz="1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Имплант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имеет значение: «3,5».</a:t>
            </a:r>
          </a:p>
          <a:p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по позиции № 47 «Имплантаты для остеосинтеза: Пластина, 3.5мм, 60мм, 12отв., предоставлена недостоверная информация по количеству отверстий. В заявке «Количество отверстий 12». Вместе с тем, соответствующий показатель у производителя ООО НПП «</a:t>
            </a:r>
            <a:r>
              <a:rPr lang="ru-RU" sz="1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Имплант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имеет значение: «количество отверстий 15».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30514-7A6D-45C1-A28F-2D47863ABF4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Комиссией Саратовского УФАС России было установлено, что согласно Положению 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закупке Заказчика  решение 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 допуске или </a:t>
            </a:r>
            <a:r>
              <a:rPr lang="ru-RU" sz="22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принимается Заказчиком на этапе рассмотрения заявок, а не на этапе подведения итогов аукциона.</a:t>
            </a:r>
          </a:p>
          <a:p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При этом, Положением 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 закупках проведение процедуры рассмотрения заявок после проведения Аукциона не предусмотрено.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Таким образом, Заказчик отклонив заявку участника закупки ИП К. на этапе подведения итогов аукциона нарушил Положение о закупках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143248"/>
            <a:ext cx="1785950" cy="21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5286388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ГУЗ «Саратовская городская клиническая больница № 1 им. Ю.Я. Гордеева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было выдано </a:t>
            </a:r>
            <a:r>
              <a:rPr lang="ru-RU" sz="2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предписание </a:t>
            </a:r>
            <a:r>
              <a:rPr lang="ru-RU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 отмене протокола подведения итогов Аукциона.</a:t>
            </a:r>
            <a:endParaRPr lang="ru-RU" sz="2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985000" cy="504825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жалоба</a:t>
            </a:r>
            <a:endParaRPr lang="ru-RU" altLang="ru-RU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23439</TotalTime>
  <Words>1136</Words>
  <Application>Microsoft Office PowerPoint</Application>
  <PresentationFormat>Экран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ＭＳ Ｐゴシック</vt:lpstr>
      <vt:lpstr>Times New Roman</vt:lpstr>
      <vt:lpstr>Wingdings</vt:lpstr>
      <vt:lpstr>Оформление по умолчанию</vt:lpstr>
      <vt:lpstr>Слайд 1</vt:lpstr>
      <vt:lpstr>Статистика </vt:lpstr>
      <vt:lpstr>Статистика </vt:lpstr>
      <vt:lpstr>жалоба</vt:lpstr>
      <vt:lpstr>жалоба</vt:lpstr>
      <vt:lpstr>Жалоба</vt:lpstr>
      <vt:lpstr>жалоба</vt:lpstr>
      <vt:lpstr>жалоба</vt:lpstr>
      <vt:lpstr>жалоба</vt:lpstr>
      <vt:lpstr>Жалоба</vt:lpstr>
      <vt:lpstr>жалоба</vt:lpstr>
      <vt:lpstr>жалоба</vt:lpstr>
      <vt:lpstr>жалоба</vt:lpstr>
      <vt:lpstr>Административные дела</vt:lpstr>
      <vt:lpstr>Слайд 15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soloview</cp:lastModifiedBy>
  <cp:revision>1937</cp:revision>
  <cp:lastPrinted>2010-03-02T18:14:00Z</cp:lastPrinted>
  <dcterms:created xsi:type="dcterms:W3CDTF">2010-09-23T12:59:34Z</dcterms:created>
  <dcterms:modified xsi:type="dcterms:W3CDTF">2018-10-23T14:33:32Z</dcterms:modified>
</cp:coreProperties>
</file>