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64" r:id="rId3"/>
    <p:sldId id="257" r:id="rId4"/>
    <p:sldId id="259" r:id="rId5"/>
    <p:sldId id="260" r:id="rId6"/>
    <p:sldId id="267" r:id="rId7"/>
    <p:sldId id="258" r:id="rId8"/>
    <p:sldId id="261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D5784-224C-4E8A-9B77-F87A7F92798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C0AEE-567F-497C-BFA1-EB03DF8CF6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165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C0AEE-567F-497C-BFA1-EB03DF8CF6E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232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mailto:patent@sgu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920880" cy="2907755"/>
          </a:xfrm>
        </p:spPr>
        <p:txBody>
          <a:bodyPr>
            <a:noAutofit/>
          </a:bodyPr>
          <a:lstStyle/>
          <a:p>
            <a:pPr algn="just"/>
            <a:r>
              <a:rPr lang="ru-RU" sz="4800" dirty="0" smtClean="0">
                <a:solidFill>
                  <a:srgbClr val="7030A0"/>
                </a:solidFill>
              </a:rPr>
              <a:t/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>
                <a:solidFill>
                  <a:srgbClr val="7030A0"/>
                </a:solidFill>
              </a:rPr>
              <a:t/>
            </a:r>
            <a:br>
              <a:rPr lang="ru-RU" sz="4800" dirty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/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>
                <a:solidFill>
                  <a:srgbClr val="7030A0"/>
                </a:solidFill>
              </a:rPr>
              <a:t/>
            </a:r>
            <a:br>
              <a:rPr lang="ru-RU" sz="4800" dirty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О ситуации в сфере интеллектуальной собственности</a:t>
            </a:r>
            <a:r>
              <a:rPr lang="ru-RU" sz="4800" dirty="0" smtClean="0">
                <a:solidFill>
                  <a:srgbClr val="7030A0"/>
                </a:solidFill>
              </a:rPr>
              <a:t/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>
                <a:solidFill>
                  <a:srgbClr val="7030A0"/>
                </a:solidFill>
              </a:rPr>
              <a:t/>
            </a:r>
            <a:br>
              <a:rPr lang="ru-RU" sz="4800" dirty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/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ОКС УФАС, 19.05.2016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РОМАНОВА Н. В.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34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Аттестация патентных поверенных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136904" cy="2764904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/>
              <a:t>В связи с увеличением объема полномочий РОСПАТЕНТА право на аттестацию патентных поверенных и ведения учета их деятельности планируется передать в ведение СРО – саморегулируемой организации.</a:t>
            </a:r>
            <a:endParaRPr lang="ru-RU" sz="2400" b="1" i="1" dirty="0"/>
          </a:p>
        </p:txBody>
      </p:sp>
      <p:pic>
        <p:nvPicPr>
          <p:cNvPr id="6146" name="Picture 2" descr="http://edwaks.ru/_mod_files/ce_images/news/rospat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89093"/>
            <a:ext cx="2808312" cy="2106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atent63.ru/wp-content/uploads/2012/03/RussianP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20" t="3700" r="6353" b="64729"/>
          <a:stretch/>
        </p:blipFill>
        <p:spPr bwMode="auto">
          <a:xfrm>
            <a:off x="4067944" y="3733162"/>
            <a:ext cx="4104456" cy="20621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9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/>
          <a:lstStyle/>
          <a:p>
            <a:pPr algn="just"/>
            <a:r>
              <a:rPr lang="ru-RU" dirty="0" smtClean="0"/>
              <a:t>	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dirty="0"/>
              <a:t>Романова Наталия Викторовна</a:t>
            </a:r>
            <a:r>
              <a:rPr lang="en-US" dirty="0"/>
              <a:t>,</a:t>
            </a:r>
          </a:p>
          <a:p>
            <a:pPr algn="ctr">
              <a:lnSpc>
                <a:spcPct val="90000"/>
              </a:lnSpc>
              <a:defRPr/>
            </a:pPr>
            <a:r>
              <a:rPr lang="ru-RU" dirty="0"/>
              <a:t>Тел.</a:t>
            </a:r>
            <a:r>
              <a:rPr lang="en-US" dirty="0"/>
              <a:t>: +7(8452) 51-44-35</a:t>
            </a:r>
            <a:r>
              <a:rPr lang="ru-RU" dirty="0"/>
              <a:t>; 27-90-07</a:t>
            </a:r>
            <a:endParaRPr lang="en-US" dirty="0"/>
          </a:p>
          <a:p>
            <a:pPr algn="ctr">
              <a:lnSpc>
                <a:spcPct val="90000"/>
              </a:lnSpc>
              <a:defRPr/>
            </a:pPr>
            <a:r>
              <a:rPr lang="en-US" dirty="0"/>
              <a:t>E-mail: </a:t>
            </a:r>
            <a:r>
              <a:rPr lang="en-US" dirty="0">
                <a:hlinkClick r:id="rId2"/>
              </a:rPr>
              <a:t>patent@sgu.ru</a:t>
            </a:r>
            <a:endParaRPr lang="ru-RU" dirty="0"/>
          </a:p>
          <a:p>
            <a:pPr>
              <a:lnSpc>
                <a:spcPct val="90000"/>
              </a:lnSpc>
              <a:defRPr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4" descr="C:\Users\romanovanv\Desktop\презентация\applaus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01008"/>
            <a:ext cx="28575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9598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1191662"/>
          </a:xfrm>
        </p:spPr>
        <p:txBody>
          <a:bodyPr>
            <a:normAutofit/>
          </a:bodyPr>
          <a:lstStyle/>
          <a:p>
            <a:r>
              <a:rPr lang="ru-RU" altLang="ru-RU" sz="3200" b="1" dirty="0" smtClean="0"/>
              <a:t>Что относится к РИД и средствам индивидуализации</a:t>
            </a:r>
            <a:endParaRPr lang="ru-RU" altLang="ru-RU" sz="3200" dirty="0" smtClean="0"/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18430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accent3"/>
                </a:solidFill>
              </a:rPr>
              <a:t>Произведения науки, литературы и искусства;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accent3"/>
                </a:solidFill>
              </a:rPr>
              <a:t>Программы для ЭВМ;</a:t>
            </a:r>
            <a:endParaRPr lang="ru-RU" altLang="ru-RU" sz="2000" dirty="0" smtClean="0">
              <a:solidFill>
                <a:schemeClr val="accent3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accent3"/>
                </a:solidFill>
              </a:rPr>
              <a:t>Базы данных;</a:t>
            </a:r>
            <a:endParaRPr lang="ru-RU" altLang="ru-RU" sz="2000" dirty="0" smtClean="0">
              <a:solidFill>
                <a:schemeClr val="accent3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chemeClr val="accent3"/>
                </a:solidFill>
              </a:rPr>
              <a:t>Исполнения, Фонограммы, Сообщения в эфир или по кабелю радио-и телепередач;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accent3"/>
                </a:solidFill>
              </a:rPr>
              <a:t>Изобретения;</a:t>
            </a:r>
            <a:endParaRPr lang="ru-RU" altLang="ru-RU" sz="2000" dirty="0" smtClean="0">
              <a:solidFill>
                <a:schemeClr val="accent3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accent3"/>
                </a:solidFill>
              </a:rPr>
              <a:t>Полезные модели;</a:t>
            </a:r>
            <a:endParaRPr lang="ru-RU" altLang="ru-RU" sz="2000" dirty="0" smtClean="0">
              <a:solidFill>
                <a:schemeClr val="accent3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accent3"/>
                </a:solidFill>
              </a:rPr>
              <a:t>Промышленные образцы;</a:t>
            </a:r>
            <a:endParaRPr lang="ru-RU" altLang="ru-RU" sz="2000" dirty="0" smtClean="0">
              <a:solidFill>
                <a:schemeClr val="accent3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chemeClr val="accent3"/>
                </a:solidFill>
              </a:rPr>
              <a:t>Селекционные достижения (сорта растений, породы животных);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chemeClr val="accent3"/>
                </a:solidFill>
              </a:rPr>
              <a:t>Топологии интегральных микросхем;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accent3"/>
                </a:solidFill>
              </a:rPr>
              <a:t>Секреты производства (ноу-хау);</a:t>
            </a:r>
            <a:endParaRPr lang="ru-RU" altLang="ru-RU" sz="2000" dirty="0" smtClean="0">
              <a:solidFill>
                <a:schemeClr val="accent3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chemeClr val="accent3"/>
                </a:solidFill>
              </a:rPr>
              <a:t>Фирменные наименования Товарные знаки и знаки обслуживания;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chemeClr val="accent3"/>
                </a:solidFill>
              </a:rPr>
              <a:t>Наименования мест происхождения товаров Коммерческие обозначения.</a:t>
            </a:r>
          </a:p>
          <a:p>
            <a:endParaRPr lang="ru-RU" alt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421560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9"/>
            <a:ext cx="8075240" cy="2736303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>
                <a:solidFill>
                  <a:schemeClr val="tx2"/>
                </a:solidFill>
              </a:rPr>
              <a:t>Интеллектуальная собственность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smtClean="0"/>
              <a:t>– это правильно оформленные права на результат интеллектуальной деятельности (РИД);</a:t>
            </a:r>
          </a:p>
          <a:p>
            <a:pPr algn="just"/>
            <a:r>
              <a:rPr lang="ru-RU" sz="2400" b="1" dirty="0" smtClean="0"/>
              <a:t>Права авторов и патентообладателей, в </a:t>
            </a:r>
            <a:r>
              <a:rPr lang="ru-RU" sz="2400" b="1" dirty="0"/>
              <a:t>зависимости от самого </a:t>
            </a:r>
            <a:r>
              <a:rPr lang="ru-RU" sz="2400" b="1" dirty="0" smtClean="0"/>
              <a:t>РИД, могут защищаться </a:t>
            </a:r>
            <a:r>
              <a:rPr lang="ru-RU" sz="2400" b="1" i="1" dirty="0" smtClean="0">
                <a:solidFill>
                  <a:schemeClr val="tx2"/>
                </a:solidFill>
              </a:rPr>
              <a:t>патентным либо авторским правом</a:t>
            </a:r>
            <a:r>
              <a:rPr lang="ru-RU" sz="2400" b="1" dirty="0"/>
              <a:t>.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2052" name="Picture 4" descr="http://www.cleper.ru/events/logo/18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682" b="15060"/>
          <a:stretch/>
        </p:blipFill>
        <p:spPr bwMode="auto">
          <a:xfrm>
            <a:off x="827584" y="3212976"/>
            <a:ext cx="7254941" cy="3096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118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4887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 полномочиях Роспатента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61662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Verdana"/>
              </a:rPr>
              <a:t>Положению о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Федеральной службе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по интеллектуальной собственности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00000"/>
                </a:solidFill>
                <a:latin typeface="Verdana"/>
              </a:rPr>
              <a:t>(с изм. 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и </a:t>
            </a:r>
            <a:r>
              <a:rPr lang="ru-RU" i="1" dirty="0" smtClean="0">
                <a:solidFill>
                  <a:srgbClr val="000000"/>
                </a:solidFill>
                <a:latin typeface="Verdana"/>
              </a:rPr>
              <a:t>доп. 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от 29 июня, 12 декабря 2012 г., 28 января, </a:t>
            </a:r>
            <a:r>
              <a:rPr lang="ru-RU" i="1" dirty="0" smtClean="0">
                <a:solidFill>
                  <a:srgbClr val="000000"/>
                </a:solidFill>
                <a:latin typeface="Verdana"/>
              </a:rPr>
              <a:t>2 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ноября 2013 г., 27 ноября, 27 декабря 2014 г., </a:t>
            </a:r>
            <a:r>
              <a:rPr lang="ru-RU" i="1" dirty="0">
                <a:latin typeface="Verdana"/>
              </a:rPr>
              <a:t>10 сентября 2015 г</a:t>
            </a:r>
            <a:r>
              <a:rPr lang="ru-RU" i="1" dirty="0" smtClean="0">
                <a:latin typeface="Verdana"/>
              </a:rPr>
              <a:t>.)</a:t>
            </a:r>
          </a:p>
          <a:p>
            <a:pPr algn="just"/>
            <a:r>
              <a:rPr lang="ru-RU" dirty="0"/>
              <a:t>Федеральная служба по интеллектуальной собственности </a:t>
            </a:r>
            <a:r>
              <a:rPr lang="ru-RU" dirty="0" smtClean="0"/>
              <a:t>(РОСПАТЕНТ) находится </a:t>
            </a:r>
            <a:r>
              <a:rPr lang="ru-RU" dirty="0"/>
              <a:t>в ведении </a:t>
            </a:r>
            <a:r>
              <a:rPr lang="ru-RU" i="1" dirty="0">
                <a:solidFill>
                  <a:schemeClr val="tx2"/>
                </a:solidFill>
              </a:rPr>
              <a:t>Министерства экономического развития </a:t>
            </a:r>
            <a:r>
              <a:rPr lang="ru-RU" i="1" dirty="0" smtClean="0">
                <a:solidFill>
                  <a:schemeClr val="tx2"/>
                </a:solidFill>
              </a:rPr>
              <a:t>РФ </a:t>
            </a:r>
            <a:r>
              <a:rPr lang="ru-RU" sz="2100" dirty="0"/>
              <a:t>и выполняет </a:t>
            </a:r>
            <a:r>
              <a:rPr lang="ru-RU" dirty="0" smtClean="0"/>
              <a:t>следующий ряд полномочий: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i="1" dirty="0">
                <a:solidFill>
                  <a:schemeClr val="tx2"/>
                </a:solidFill>
              </a:rPr>
              <a:t>Организует</a:t>
            </a:r>
            <a:r>
              <a:rPr lang="ru-RU" dirty="0"/>
              <a:t> прием на регистрацию заявок на созданные РИД;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</a:rPr>
              <a:t>Публикует сведения</a:t>
            </a:r>
            <a:r>
              <a:rPr lang="ru-RU" dirty="0" smtClean="0"/>
              <a:t> о поданных заявках и о продолжительности действия исключительного права на РИД, ведет государственные реестры по учету РИД;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</a:rPr>
              <a:t>Обеспечивает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в пределах своей компетенции </a:t>
            </a:r>
            <a:r>
              <a:rPr lang="ru-RU" i="1" dirty="0">
                <a:solidFill>
                  <a:schemeClr val="tx2"/>
                </a:solidFill>
              </a:rPr>
              <a:t>защиту сведений</a:t>
            </a:r>
            <a:r>
              <a:rPr lang="ru-RU" dirty="0">
                <a:solidFill>
                  <a:srgbClr val="000000"/>
                </a:solidFill>
              </a:rPr>
              <a:t>, составляющих государственную тайну</a:t>
            </a:r>
            <a:r>
              <a:rPr lang="ru-RU" dirty="0" smtClean="0">
                <a:solidFill>
                  <a:srgbClr val="000000"/>
                </a:solidFill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</a:rPr>
              <a:t>Осуществляет проверку деятельности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/>
              <a:t>государственных заказчиков и организаций - исполнителей государственных контрактов, предусматривающих </a:t>
            </a:r>
            <a:r>
              <a:rPr lang="ru-RU" dirty="0" smtClean="0"/>
              <a:t>проведение НИОКР;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i="1" dirty="0" smtClean="0">
                <a:solidFill>
                  <a:schemeClr val="tx2"/>
                </a:solidFill>
              </a:rPr>
              <a:t>Проводит аттестацию</a:t>
            </a:r>
            <a:r>
              <a:rPr lang="ru-RU" dirty="0" smtClean="0"/>
              <a:t> патентных поверенных и выдачу свидетельств.</a:t>
            </a:r>
          </a:p>
          <a:p>
            <a:pPr algn="ctr"/>
            <a:endParaRPr lang="ru-RU" b="0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71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 целях РОСПАТЕНТА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256584"/>
          </a:xfrm>
        </p:spPr>
        <p:txBody>
          <a:bodyPr>
            <a:noAutofit/>
          </a:bodyPr>
          <a:lstStyle/>
          <a:p>
            <a:pPr algn="just"/>
            <a:r>
              <a:rPr lang="ru-RU" b="1" i="1" dirty="0" smtClean="0">
                <a:solidFill>
                  <a:schemeClr val="accent3"/>
                </a:solidFill>
              </a:rPr>
              <a:t>Качество оказываемых услуг не должно ухудшиться. В связи с этим необходимо: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i="1" dirty="0" smtClean="0">
                <a:solidFill>
                  <a:schemeClr val="accent3"/>
                </a:solidFill>
              </a:rPr>
              <a:t>Внести поправки и частично даже переделать полностью существующую нормативную базу;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i="1" dirty="0" smtClean="0">
                <a:solidFill>
                  <a:schemeClr val="accent3"/>
                </a:solidFill>
              </a:rPr>
              <a:t>Упростить доступ к существующим патентным базам;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i="1" dirty="0" smtClean="0">
                <a:solidFill>
                  <a:schemeClr val="accent3"/>
                </a:solidFill>
              </a:rPr>
              <a:t>Обеспечить надежную правовую защиту интересов российских заявителей – авторов и патентообладателей на РИД;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i="1" dirty="0" smtClean="0">
                <a:solidFill>
                  <a:schemeClr val="accent3"/>
                </a:solidFill>
              </a:rPr>
              <a:t>Вести политику по популяризации создания и использования прав интеллектуальной собственности, повышения патентной грамотности.</a:t>
            </a:r>
          </a:p>
          <a:p>
            <a:pPr algn="just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Главная цель РОСПАТЕНТА – повышение результативности его работы.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9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Публичная декларация целей и задач ФИПС 2016г.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55672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i="1" u="sng" dirty="0" smtClean="0"/>
              <a:t>Цели и задачи ФИПС: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Получение функций по выработке государственной политики и нормативно-правовому регулированию в сфере ИС, </a:t>
            </a:r>
            <a:r>
              <a:rPr lang="ru-RU" i="1" u="sng" dirty="0" smtClean="0">
                <a:solidFill>
                  <a:schemeClr val="tx2"/>
                </a:solidFill>
              </a:rPr>
              <a:t>включая авторские права</a:t>
            </a:r>
            <a:r>
              <a:rPr lang="ru-RU" dirty="0" smtClean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Запуском </a:t>
            </a:r>
            <a:r>
              <a:rPr lang="ru-RU" dirty="0"/>
              <a:t>работы по подготовке </a:t>
            </a:r>
            <a:r>
              <a:rPr lang="ru-RU" i="1" dirty="0">
                <a:solidFill>
                  <a:schemeClr val="tx2"/>
                </a:solidFill>
              </a:rPr>
              <a:t>проектов нормативных правовых актов</a:t>
            </a:r>
            <a:r>
              <a:rPr lang="ru-RU" dirty="0"/>
              <a:t>, направленных на совершенствование охраны и развитие </a:t>
            </a:r>
            <a:r>
              <a:rPr lang="ru-RU" dirty="0" smtClean="0"/>
              <a:t>охраны и гражданского оборота прав на РИД;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Расширение и упрощение доступа к </a:t>
            </a:r>
            <a:r>
              <a:rPr lang="ru-RU" i="1" dirty="0">
                <a:solidFill>
                  <a:schemeClr val="tx2"/>
                </a:solidFill>
              </a:rPr>
              <a:t>патентно-информационным </a:t>
            </a:r>
            <a:r>
              <a:rPr lang="ru-RU" i="1" dirty="0" smtClean="0">
                <a:solidFill>
                  <a:schemeClr val="tx2"/>
                </a:solidFill>
              </a:rPr>
              <a:t>ресурсам</a:t>
            </a:r>
            <a:r>
              <a:rPr lang="ru-RU" dirty="0" smtClean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Повышение </a:t>
            </a:r>
            <a:r>
              <a:rPr lang="ru-RU" i="1" dirty="0">
                <a:solidFill>
                  <a:schemeClr val="tx2"/>
                </a:solidFill>
              </a:rPr>
              <a:t>результативности </a:t>
            </a:r>
            <a:r>
              <a:rPr lang="ru-RU" i="1" dirty="0" smtClean="0">
                <a:solidFill>
                  <a:schemeClr val="tx2"/>
                </a:solidFill>
              </a:rPr>
              <a:t>НИОКР</a:t>
            </a:r>
            <a:r>
              <a:rPr lang="ru-RU" dirty="0" smtClean="0"/>
              <a:t> в </a:t>
            </a:r>
            <a:r>
              <a:rPr lang="ru-RU" dirty="0"/>
              <a:t>части создания новых технических </a:t>
            </a:r>
            <a:r>
              <a:rPr lang="ru-RU" dirty="0" smtClean="0"/>
              <a:t>решений;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Повышение </a:t>
            </a:r>
            <a:r>
              <a:rPr lang="ru-RU" i="1" dirty="0">
                <a:solidFill>
                  <a:schemeClr val="tx2"/>
                </a:solidFill>
              </a:rPr>
              <a:t>качества предоставления</a:t>
            </a:r>
            <a:r>
              <a:rPr lang="ru-RU" dirty="0"/>
              <a:t> государственных </a:t>
            </a:r>
            <a:r>
              <a:rPr lang="ru-RU" i="1" dirty="0">
                <a:solidFill>
                  <a:schemeClr val="tx2"/>
                </a:solidFill>
              </a:rPr>
              <a:t>услуг</a:t>
            </a:r>
            <a:r>
              <a:rPr lang="ru-RU" dirty="0"/>
              <a:t> в сфере правовой </a:t>
            </a:r>
            <a:r>
              <a:rPr lang="ru-RU" dirty="0" smtClean="0"/>
              <a:t>охраны РИД.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8938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8208912" cy="5976663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ПЕРСПЕКТИВЫ: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РОСПАТЕНТ – «ЕДИНЫЙ РЕГУЛЯТОР»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в сфере ИС</a:t>
            </a:r>
          </a:p>
        </p:txBody>
      </p:sp>
      <p:pic>
        <p:nvPicPr>
          <p:cNvPr id="3074" name="Picture 2" descr="http://www.ldd.ru/img/categories/projects-intellectu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6858000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4171"/>
            <a:ext cx="2420937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6" descr="https://pbs.twimg.com/media/CR00bfCWsAAr03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00" r="20964"/>
          <a:stretch/>
        </p:blipFill>
        <p:spPr bwMode="auto">
          <a:xfrm>
            <a:off x="5837789" y="1479598"/>
            <a:ext cx="2156931" cy="2136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739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День интеллектуальной собственности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4680520" cy="5184576"/>
          </a:xfrm>
        </p:spPr>
        <p:txBody>
          <a:bodyPr>
            <a:normAutofit/>
          </a:bodyPr>
          <a:lstStyle/>
          <a:p>
            <a:pPr fontAlgn="base"/>
            <a:endParaRPr lang="ru-RU" sz="2400" i="1" dirty="0" smtClean="0">
              <a:solidFill>
                <a:srgbClr val="FF0000"/>
              </a:solidFill>
            </a:endParaRPr>
          </a:p>
          <a:p>
            <a:pPr fontAlgn="base"/>
            <a:endParaRPr lang="ru-RU" sz="2400" i="1" dirty="0">
              <a:solidFill>
                <a:schemeClr val="tx2"/>
              </a:solidFill>
            </a:endParaRPr>
          </a:p>
          <a:p>
            <a:pPr fontAlgn="base"/>
            <a:r>
              <a:rPr lang="ru-RU" sz="2400" i="1" dirty="0" smtClean="0">
                <a:solidFill>
                  <a:schemeClr val="tx2"/>
                </a:solidFill>
              </a:rPr>
              <a:t>Творчество </a:t>
            </a:r>
            <a:r>
              <a:rPr lang="ru-RU" sz="2400" i="1" dirty="0">
                <a:solidFill>
                  <a:schemeClr val="tx2"/>
                </a:solidFill>
              </a:rPr>
              <a:t>в цифровой среде:  </a:t>
            </a:r>
            <a:endParaRPr lang="ru-RU" sz="2400" i="1" dirty="0" smtClean="0">
              <a:solidFill>
                <a:schemeClr val="tx2"/>
              </a:solidFill>
            </a:endParaRPr>
          </a:p>
          <a:p>
            <a:pPr fontAlgn="base"/>
            <a:r>
              <a:rPr lang="ru-RU" sz="2400" i="1" dirty="0" smtClean="0">
                <a:solidFill>
                  <a:schemeClr val="tx2"/>
                </a:solidFill>
              </a:rPr>
              <a:t>Переосмысление культуры</a:t>
            </a:r>
          </a:p>
          <a:p>
            <a:pPr fontAlgn="base"/>
            <a:endParaRPr lang="ru-RU" sz="2400" i="1" dirty="0">
              <a:solidFill>
                <a:schemeClr val="tx2"/>
              </a:solidFill>
            </a:endParaRPr>
          </a:p>
          <a:p>
            <a:pPr fontAlgn="base"/>
            <a:r>
              <a:rPr lang="ru-RU" sz="2400" i="1" dirty="0" smtClean="0">
                <a:solidFill>
                  <a:schemeClr val="tx2"/>
                </a:solidFill>
              </a:rPr>
              <a:t>ИС в сети Интернет</a:t>
            </a:r>
            <a:endParaRPr lang="ru-RU" sz="2400" i="1" dirty="0">
              <a:solidFill>
                <a:schemeClr val="tx2"/>
              </a:solidFill>
            </a:endParaRPr>
          </a:p>
        </p:txBody>
      </p:sp>
      <p:pic>
        <p:nvPicPr>
          <p:cNvPr id="4098" name="Picture 2" descr="http://xn--80aaebje2ahe9aernkn.xn--p1ai/images/sobstv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89040"/>
            <a:ext cx="3753640" cy="2088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servicespace.org/inc/ckfinder/userfiles/images/dgood/User-Experienc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404" y="1403482"/>
            <a:ext cx="3731307" cy="22415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09081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r>
              <a:rPr lang="ru-RU" dirty="0" smtClean="0"/>
              <a:t>Правовая защита ИС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3"/>
                </a:solidFill>
              </a:rPr>
              <a:t>Мирошниченко В. В., </a:t>
            </a:r>
            <a:r>
              <a:rPr lang="ru-RU" dirty="0" err="1" smtClean="0">
                <a:solidFill>
                  <a:schemeClr val="accent3"/>
                </a:solidFill>
              </a:rPr>
              <a:t>Пилкин</a:t>
            </a:r>
            <a:r>
              <a:rPr lang="ru-RU" dirty="0" smtClean="0">
                <a:solidFill>
                  <a:schemeClr val="accent3"/>
                </a:solidFill>
              </a:rPr>
              <a:t> В. Е. </a:t>
            </a:r>
            <a:r>
              <a:rPr lang="en-US" dirty="0" smtClean="0">
                <a:solidFill>
                  <a:srgbClr val="C00000"/>
                </a:solidFill>
              </a:rPr>
              <a:t>vs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Sony Electronics</a:t>
            </a:r>
            <a:r>
              <a:rPr lang="en-US" dirty="0" smtClean="0">
                <a:solidFill>
                  <a:srgbClr val="7030A0"/>
                </a:solidFill>
              </a:rPr>
              <a:t>,</a:t>
            </a:r>
            <a:endParaRPr lang="en-US" dirty="0">
              <a:solidFill>
                <a:srgbClr val="7030A0"/>
              </a:solidFill>
            </a:endParaRPr>
          </a:p>
          <a:p>
            <a:pPr algn="just"/>
            <a:r>
              <a:rPr lang="en-US" dirty="0" smtClean="0">
                <a:solidFill>
                  <a:schemeClr val="accent3"/>
                </a:solidFill>
              </a:rPr>
              <a:t>General Electric and Toshiba </a:t>
            </a:r>
            <a:r>
              <a:rPr lang="ru-RU" dirty="0" err="1" smtClean="0">
                <a:solidFill>
                  <a:schemeClr val="accent3"/>
                </a:solidFill>
              </a:rPr>
              <a:t>Corporation</a:t>
            </a:r>
            <a:endParaRPr lang="en-US" dirty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pPr algn="just"/>
            <a:r>
              <a:rPr lang="ru-RU" dirty="0"/>
              <a:t>Б</a:t>
            </a:r>
            <a:r>
              <a:rPr lang="ru-RU" dirty="0" smtClean="0"/>
              <a:t>ыли признаны </a:t>
            </a:r>
            <a:r>
              <a:rPr lang="ru-RU" dirty="0"/>
              <a:t>недействительными:</a:t>
            </a:r>
          </a:p>
          <a:p>
            <a:pPr lvl="0" algn="just"/>
            <a:r>
              <a:rPr lang="ru-RU" dirty="0"/>
              <a:t>патент РФ №2402862 ПРЕОБРАЗОВАТЕЛЬ ПЕРЕМЕННОГО СИГНАЛА </a:t>
            </a:r>
            <a:r>
              <a:rPr lang="ru-RU" dirty="0" smtClean="0"/>
              <a:t>- </a:t>
            </a:r>
            <a:r>
              <a:rPr lang="ru-RU" dirty="0"/>
              <a:t>в интересах </a:t>
            </a:r>
            <a:r>
              <a:rPr lang="en-US" dirty="0" smtClean="0"/>
              <a:t>General</a:t>
            </a:r>
            <a:r>
              <a:rPr lang="ru-RU" dirty="0" smtClean="0"/>
              <a:t> </a:t>
            </a:r>
            <a:r>
              <a:rPr lang="ru-RU" dirty="0" err="1" smtClean="0"/>
              <a:t>Electric</a:t>
            </a:r>
            <a:r>
              <a:rPr lang="ru-RU" dirty="0" smtClean="0"/>
              <a:t>,</a:t>
            </a:r>
            <a:r>
              <a:rPr lang="ru-RU" u="sng" dirty="0"/>
              <a:t> </a:t>
            </a:r>
            <a:r>
              <a:rPr lang="ru-RU" u="sng" dirty="0" smtClean="0"/>
              <a:t>ИЗ</a:t>
            </a:r>
            <a:r>
              <a:rPr lang="en-US" u="sng" dirty="0" smtClean="0"/>
              <a:t> </a:t>
            </a:r>
            <a:r>
              <a:rPr lang="ru-RU" u="sng" dirty="0" smtClean="0"/>
              <a:t>двойного назначе</a:t>
            </a:r>
            <a:r>
              <a:rPr lang="ru-RU" u="sng" dirty="0"/>
              <a:t>ния</a:t>
            </a:r>
            <a:endParaRPr lang="ru-RU" dirty="0"/>
          </a:p>
          <a:p>
            <a:pPr lvl="0" algn="just"/>
            <a:r>
              <a:rPr lang="ru-RU" dirty="0"/>
              <a:t>патент РФ №2427879 УПРАВЛЕНИЕ ВИРТУАЛЬНЫМИ </a:t>
            </a:r>
            <a:r>
              <a:rPr lang="ru-RU" dirty="0" smtClean="0"/>
              <a:t>СИМВОЛАМИ </a:t>
            </a:r>
            <a:r>
              <a:rPr lang="ru-RU" dirty="0"/>
              <a:t>в интересах </a:t>
            </a:r>
            <a:r>
              <a:rPr lang="en-US" dirty="0" smtClean="0"/>
              <a:t>Sony </a:t>
            </a:r>
            <a:r>
              <a:rPr lang="ru-RU" dirty="0" err="1" smtClean="0"/>
              <a:t>Corporation</a:t>
            </a:r>
            <a:r>
              <a:rPr lang="ru-RU" dirty="0"/>
              <a:t>, </a:t>
            </a:r>
          </a:p>
          <a:p>
            <a:pPr algn="just"/>
            <a:r>
              <a:rPr lang="ru-RU" dirty="0"/>
              <a:t>патент РФ 2429520 на изобретение - в интересах </a:t>
            </a:r>
            <a:r>
              <a:rPr lang="en-US" dirty="0" smtClean="0"/>
              <a:t>Sony </a:t>
            </a:r>
            <a:r>
              <a:rPr lang="ru-RU" dirty="0" err="1" smtClean="0"/>
              <a:t>Corporation</a:t>
            </a:r>
            <a:r>
              <a:rPr lang="ru-RU" dirty="0" smtClean="0"/>
              <a:t> и </a:t>
            </a:r>
            <a:r>
              <a:rPr lang="en-US" dirty="0" smtClean="0"/>
              <a:t>Toshiba </a:t>
            </a:r>
            <a:r>
              <a:rPr lang="ru-RU" dirty="0" err="1" smtClean="0"/>
              <a:t>Corporation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4694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лавная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423</Words>
  <Application>Microsoft Office PowerPoint</Application>
  <PresentationFormat>Экран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    О ситуации в сфере интеллектуальной собственности   ОКС УФАС, 19.05.2016 РОМАНОВА Н. В.</vt:lpstr>
      <vt:lpstr>Что относится к РИД и средствам индивидуализации</vt:lpstr>
      <vt:lpstr>Слайд 3</vt:lpstr>
      <vt:lpstr>О полномочиях Роспатента</vt:lpstr>
      <vt:lpstr>О целях РОСПАТЕНТА</vt:lpstr>
      <vt:lpstr>Публичная декларация целей и задач ФИПС 2016г.</vt:lpstr>
      <vt:lpstr>Слайд 7</vt:lpstr>
      <vt:lpstr>День интеллектуальной собственности</vt:lpstr>
      <vt:lpstr>Правовая защита ИС РФ</vt:lpstr>
      <vt:lpstr>Аттестация патентных поверенных</vt:lpstr>
      <vt:lpstr>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ситуации в сфере интеллектуальной собственности</dc:title>
  <dc:creator>Романова Наталия Викторовна</dc:creator>
  <cp:lastModifiedBy>Боброва</cp:lastModifiedBy>
  <cp:revision>28</cp:revision>
  <dcterms:created xsi:type="dcterms:W3CDTF">2016-05-18T10:23:23Z</dcterms:created>
  <dcterms:modified xsi:type="dcterms:W3CDTF">2016-05-19T15:31:00Z</dcterms:modified>
</cp:coreProperties>
</file>