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FD2BFC5-E464-4A14-BA43-8EABFF70574E}" type="datetimeFigureOut">
              <a:rPr lang="ru-RU" smtClean="0"/>
              <a:t>01.01.2007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81B7EC-B93B-47FC-B416-B98DA5FD6474}"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D2BFC5-E464-4A14-BA43-8EABFF70574E}" type="datetimeFigureOut">
              <a:rPr lang="ru-RU" smtClean="0"/>
              <a:t>01.01.2007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FD2BFC5-E464-4A14-BA43-8EABFF70574E}" type="datetimeFigureOut">
              <a:rPr lang="ru-RU" smtClean="0"/>
              <a:t>01.01.2007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D2BFC5-E464-4A14-BA43-8EABFF70574E}" type="datetimeFigureOut">
              <a:rPr lang="ru-RU" smtClean="0"/>
              <a:t>01.01.2007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81B7EC-B93B-47FC-B416-B98DA5FD647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2BFC5-E464-4A14-BA43-8EABFF70574E}" type="datetimeFigureOut">
              <a:rPr lang="ru-RU" smtClean="0"/>
              <a:t>01.01.2007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D2BFC5-E464-4A14-BA43-8EABFF70574E}" type="datetimeFigureOut">
              <a:rPr lang="ru-RU" smtClean="0"/>
              <a:t>01.01.2007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81B7EC-B93B-47FC-B416-B98DA5FD647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FD2BFC5-E464-4A14-BA43-8EABFF70574E}" type="datetimeFigureOut">
              <a:rPr lang="ru-RU" smtClean="0"/>
              <a:t>01.01.2007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81B7EC-B93B-47FC-B416-B98DA5FD6474}"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FD2BFC5-E464-4A14-BA43-8EABFF70574E}" type="datetimeFigureOut">
              <a:rPr lang="ru-RU" smtClean="0"/>
              <a:t>01.01.2007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2BFC5-E464-4A14-BA43-8EABFF70574E}" type="datetimeFigureOut">
              <a:rPr lang="ru-RU" smtClean="0"/>
              <a:t>01.01.2007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D2BFC5-E464-4A14-BA43-8EABFF70574E}" type="datetimeFigureOut">
              <a:rPr lang="ru-RU" smtClean="0"/>
              <a:t>01.01.2007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81B7EC-B93B-47FC-B416-B98DA5FD647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D2BFC5-E464-4A14-BA43-8EABFF70574E}" type="datetimeFigureOut">
              <a:rPr lang="ru-RU" smtClean="0"/>
              <a:t>01.01.2007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81B7EC-B93B-47FC-B416-B98DA5FD6474}"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FD2BFC5-E464-4A14-BA43-8EABFF70574E}" type="datetimeFigureOut">
              <a:rPr lang="ru-RU" smtClean="0"/>
              <a:t>01.01.2007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081B7EC-B93B-47FC-B416-B98DA5FD647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buNone/>
            </a:pPr>
            <a:r>
              <a:rPr lang="ru-RU" sz="2000" dirty="0" smtClean="0">
                <a:effectLst/>
              </a:rPr>
              <a:t/>
            </a:r>
            <a:br>
              <a:rPr lang="ru-RU" sz="2000" dirty="0" smtClean="0">
                <a:effectLst/>
              </a:rPr>
            </a:br>
            <a:r>
              <a:rPr lang="ru-RU" sz="2000" dirty="0" smtClean="0">
                <a:solidFill>
                  <a:schemeClr val="tx2">
                    <a:lumMod val="60000"/>
                    <a:lumOff val="40000"/>
                  </a:schemeClr>
                </a:solidFill>
                <a:effectLst/>
              </a:rPr>
              <a:t>Доцент</a:t>
            </a:r>
            <a:r>
              <a:rPr lang="ru-RU" sz="2000" dirty="0">
                <a:solidFill>
                  <a:schemeClr val="tx2">
                    <a:lumMod val="60000"/>
                    <a:lumOff val="40000"/>
                  </a:schemeClr>
                </a:solidFill>
                <a:effectLst/>
              </a:rPr>
              <a:t>, к.т.н., эксперт </a:t>
            </a:r>
            <a:br>
              <a:rPr lang="ru-RU" sz="2000" dirty="0">
                <a:solidFill>
                  <a:schemeClr val="tx2">
                    <a:lumMod val="60000"/>
                    <a:lumOff val="40000"/>
                  </a:schemeClr>
                </a:solidFill>
                <a:effectLst/>
              </a:rPr>
            </a:br>
            <a:r>
              <a:rPr lang="ru-RU" sz="2000" dirty="0">
                <a:solidFill>
                  <a:schemeClr val="tx2">
                    <a:lumMod val="60000"/>
                    <a:lumOff val="40000"/>
                  </a:schemeClr>
                </a:solidFill>
                <a:effectLst/>
              </a:rPr>
              <a:t>О. Ю. </a:t>
            </a:r>
            <a:r>
              <a:rPr lang="ru-RU" sz="2000" dirty="0" err="1">
                <a:solidFill>
                  <a:schemeClr val="tx2">
                    <a:lumMod val="60000"/>
                    <a:lumOff val="40000"/>
                  </a:schemeClr>
                </a:solidFill>
                <a:effectLst/>
              </a:rPr>
              <a:t>Свекольникова</a:t>
            </a:r>
            <a:r>
              <a:rPr lang="ru-RU" sz="2000" dirty="0">
                <a:effectLst/>
              </a:rPr>
              <a:t/>
            </a:r>
            <a:br>
              <a:rPr lang="ru-RU" sz="2000" dirty="0">
                <a:effectLst/>
              </a:rPr>
            </a:br>
            <a:endParaRPr lang="ru-RU" sz="2000" dirty="0"/>
          </a:p>
        </p:txBody>
      </p:sp>
      <p:sp>
        <p:nvSpPr>
          <p:cNvPr id="3" name="Объект 2"/>
          <p:cNvSpPr>
            <a:spLocks noGrp="1"/>
          </p:cNvSpPr>
          <p:nvPr>
            <p:ph sz="quarter" idx="13"/>
          </p:nvPr>
        </p:nvSpPr>
        <p:spPr/>
        <p:txBody>
          <a:bodyPr/>
          <a:lstStyle/>
          <a:p>
            <a:pPr marL="45720" indent="0" algn="ctr">
              <a:buNone/>
            </a:pPr>
            <a:r>
              <a:rPr lang="ru-RU" sz="3200" b="1" dirty="0">
                <a:effectLst>
                  <a:outerShdw blurRad="38100" dist="38100" dir="2700000" algn="tl">
                    <a:srgbClr val="000000">
                      <a:alpha val="43137"/>
                    </a:srgbClr>
                  </a:outerShdw>
                </a:effectLst>
              </a:rPr>
              <a:t>Проблемы реализации Технического регламента </a:t>
            </a:r>
            <a:endParaRPr lang="ru-RU" sz="3200" dirty="0">
              <a:effectLst>
                <a:outerShdw blurRad="38100" dist="38100" dir="2700000" algn="tl">
                  <a:srgbClr val="000000">
                    <a:alpha val="43137"/>
                  </a:srgbClr>
                </a:outerShdw>
              </a:effectLst>
            </a:endParaRPr>
          </a:p>
          <a:p>
            <a:pPr marL="45720" indent="0" algn="ctr">
              <a:buNone/>
            </a:pPr>
            <a:r>
              <a:rPr lang="ru-RU" sz="3200" b="1" dirty="0">
                <a:effectLst>
                  <a:outerShdw blurRad="38100" dist="38100" dir="2700000" algn="tl">
                    <a:srgbClr val="000000">
                      <a:alpha val="43137"/>
                    </a:srgbClr>
                  </a:outerShdw>
                </a:effectLst>
              </a:rPr>
              <a:t>Таможенного союза  </a:t>
            </a:r>
            <a:endParaRPr lang="ru-RU" sz="3200" dirty="0">
              <a:effectLst>
                <a:outerShdw blurRad="38100" dist="38100" dir="2700000" algn="tl">
                  <a:srgbClr val="000000">
                    <a:alpha val="43137"/>
                  </a:srgbClr>
                </a:outerShdw>
              </a:effectLst>
            </a:endParaRPr>
          </a:p>
          <a:p>
            <a:pPr marL="45720" indent="0" algn="ctr">
              <a:buNone/>
            </a:pPr>
            <a:r>
              <a:rPr lang="ru-RU" sz="3200" b="1" dirty="0">
                <a:effectLst>
                  <a:outerShdw blurRad="38100" dist="38100" dir="2700000" algn="tl">
                    <a:srgbClr val="000000">
                      <a:alpha val="43137"/>
                    </a:srgbClr>
                  </a:outerShdw>
                </a:effectLst>
              </a:rPr>
              <a:t>«О безопасности парфюмерно-косметической продукции»</a:t>
            </a:r>
            <a:endParaRPr lang="ru-RU" sz="3200" dirty="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81913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5"/>
            <a:ext cx="6912768" cy="432049"/>
          </a:xfrm>
          <a:effectLst>
            <a:outerShdw blurRad="63500" sx="102000" sy="102000" algn="ctr" rotWithShape="0">
              <a:prstClr val="black">
                <a:alpha val="40000"/>
              </a:prstClr>
            </a:outerShdw>
          </a:effectLst>
        </p:spPr>
        <p:txBody>
          <a:bodyPr/>
          <a:lstStyle/>
          <a:p>
            <a:pPr marL="0" indent="0" algn="ctr">
              <a:buNone/>
            </a:pPr>
            <a:r>
              <a:rPr lang="ru-RU" sz="1600" dirty="0" smtClean="0">
                <a:solidFill>
                  <a:schemeClr val="accent6"/>
                </a:solidFill>
                <a:effectLst>
                  <a:outerShdw blurRad="38100" dist="38100" dir="2700000" algn="tl">
                    <a:srgbClr val="000000">
                      <a:alpha val="43137"/>
                    </a:srgbClr>
                  </a:outerShdw>
                  <a:reflection blurRad="6350" stA="55000" endA="300" endPos="45500" dir="5400000" sy="-100000" algn="bl" rotWithShape="0"/>
                </a:effectLst>
              </a:rPr>
              <a:t>ПОТРЕБИТЕЛЬСКИЕ СВОЙСТВА (ЭФФЕКТИВНОСТЬ)</a:t>
            </a:r>
            <a:endParaRPr lang="ru-RU" sz="1600" dirty="0">
              <a:solidFill>
                <a:schemeClr val="accent6"/>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3" name="Объект 2"/>
          <p:cNvSpPr>
            <a:spLocks noGrp="1"/>
          </p:cNvSpPr>
          <p:nvPr>
            <p:ph sz="quarter" idx="13"/>
          </p:nvPr>
        </p:nvSpPr>
        <p:spPr>
          <a:xfrm>
            <a:off x="827584" y="1196752"/>
            <a:ext cx="3816424" cy="5073745"/>
          </a:xfrm>
        </p:spPr>
        <p:txBody>
          <a:bodyPr>
            <a:normAutofit fontScale="55000" lnSpcReduction="20000"/>
          </a:bodyPr>
          <a:lstStyle/>
          <a:p>
            <a:pPr lvl="0"/>
            <a:r>
              <a:rPr lang="ru-RU" sz="2900" dirty="0" err="1"/>
              <a:t>Гипоаллергенность</a:t>
            </a:r>
            <a:r>
              <a:rPr lang="ru-RU" sz="2900" dirty="0"/>
              <a:t>;</a:t>
            </a:r>
          </a:p>
          <a:p>
            <a:pPr lvl="0"/>
            <a:r>
              <a:rPr lang="ru-RU" sz="2900" dirty="0"/>
              <a:t>Дезодорирующее и </a:t>
            </a:r>
            <a:r>
              <a:rPr lang="ru-RU" sz="2900" dirty="0" err="1"/>
              <a:t>антиперспирирующее</a:t>
            </a:r>
            <a:r>
              <a:rPr lang="ru-RU" sz="2900" dirty="0"/>
              <a:t> действие;</a:t>
            </a:r>
          </a:p>
          <a:p>
            <a:pPr lvl="0"/>
            <a:r>
              <a:rPr lang="ru-RU" sz="2900" dirty="0"/>
              <a:t>Противовоспалительное действие;</a:t>
            </a:r>
          </a:p>
          <a:p>
            <a:pPr lvl="0"/>
            <a:r>
              <a:rPr lang="ru-RU" sz="2900" dirty="0"/>
              <a:t>Ранозаживляющее действия;</a:t>
            </a:r>
          </a:p>
          <a:p>
            <a:pPr lvl="0"/>
            <a:r>
              <a:rPr lang="ru-RU" sz="2900" dirty="0"/>
              <a:t>Барьерные свойства кожи;</a:t>
            </a:r>
          </a:p>
          <a:p>
            <a:pPr lvl="0"/>
            <a:r>
              <a:rPr lang="ru-RU" sz="2900" dirty="0"/>
              <a:t>рН кожи;</a:t>
            </a:r>
          </a:p>
          <a:p>
            <a:pPr lvl="0"/>
            <a:r>
              <a:rPr lang="ru-RU" sz="2900" dirty="0" err="1" smtClean="0"/>
              <a:t>Кератолическое</a:t>
            </a:r>
            <a:r>
              <a:rPr lang="ru-RU" sz="2900" dirty="0" smtClean="0"/>
              <a:t> </a:t>
            </a:r>
            <a:r>
              <a:rPr lang="ru-RU" sz="2900" dirty="0"/>
              <a:t>действие;</a:t>
            </a:r>
          </a:p>
          <a:p>
            <a:pPr lvl="0"/>
            <a:r>
              <a:rPr lang="ru-RU" sz="2900" dirty="0" err="1" smtClean="0"/>
              <a:t>Влагометрия</a:t>
            </a:r>
            <a:r>
              <a:rPr lang="ru-RU" sz="2900" dirty="0"/>
              <a:t>;</a:t>
            </a:r>
          </a:p>
          <a:p>
            <a:pPr lvl="0"/>
            <a:r>
              <a:rPr lang="ru-RU" sz="2900" dirty="0" err="1"/>
              <a:t>Трансэпидермальная</a:t>
            </a:r>
            <a:r>
              <a:rPr lang="ru-RU" sz="2900" dirty="0"/>
              <a:t> потеря влаги;</a:t>
            </a:r>
          </a:p>
          <a:p>
            <a:pPr lvl="0"/>
            <a:r>
              <a:rPr lang="ru-RU" sz="2900" dirty="0"/>
              <a:t>Количество суммарных липидов;</a:t>
            </a:r>
          </a:p>
          <a:p>
            <a:pPr lvl="0"/>
            <a:r>
              <a:rPr lang="ru-RU" sz="2900" dirty="0"/>
              <a:t>Размер пор;</a:t>
            </a:r>
          </a:p>
          <a:p>
            <a:pPr lvl="0"/>
            <a:r>
              <a:rPr lang="ru-RU" sz="2900" dirty="0"/>
              <a:t>Профиль кожи(ширина и глубина морщин) ;</a:t>
            </a:r>
          </a:p>
          <a:p>
            <a:pPr lvl="0"/>
            <a:r>
              <a:rPr lang="ru-RU" sz="2900" dirty="0"/>
              <a:t>Эластичные свойства кожи;</a:t>
            </a:r>
          </a:p>
          <a:p>
            <a:pPr lvl="0"/>
            <a:r>
              <a:rPr lang="ru-RU" sz="2900" dirty="0" err="1"/>
              <a:t>Регенирирующие</a:t>
            </a:r>
            <a:r>
              <a:rPr lang="ru-RU" sz="2900" dirty="0"/>
              <a:t> свойства кожи;</a:t>
            </a:r>
          </a:p>
          <a:p>
            <a:pPr lvl="0"/>
            <a:r>
              <a:rPr lang="ru-RU" sz="2900" dirty="0"/>
              <a:t>Очищающее действие;</a:t>
            </a:r>
          </a:p>
          <a:p>
            <a:pPr lvl="0"/>
            <a:r>
              <a:rPr lang="ru-RU" sz="2900" dirty="0"/>
              <a:t>Тонизирующий эффект;</a:t>
            </a:r>
          </a:p>
          <a:p>
            <a:pPr marL="45720" indent="0">
              <a:buNone/>
            </a:pPr>
            <a:endParaRPr lang="ru-RU" dirty="0"/>
          </a:p>
        </p:txBody>
      </p:sp>
      <p:sp>
        <p:nvSpPr>
          <p:cNvPr id="4" name="Объект 3"/>
          <p:cNvSpPr>
            <a:spLocks noGrp="1"/>
          </p:cNvSpPr>
          <p:nvPr>
            <p:ph sz="quarter" idx="14"/>
          </p:nvPr>
        </p:nvSpPr>
        <p:spPr>
          <a:xfrm>
            <a:off x="4788024" y="1196752"/>
            <a:ext cx="3672408" cy="5001736"/>
          </a:xfrm>
        </p:spPr>
        <p:txBody>
          <a:bodyPr>
            <a:normAutofit fontScale="77500" lnSpcReduction="20000"/>
          </a:bodyPr>
          <a:lstStyle/>
          <a:p>
            <a:pPr lvl="0"/>
            <a:r>
              <a:rPr lang="ru-RU" dirty="0"/>
              <a:t>Функциональное состояние </a:t>
            </a:r>
            <a:r>
              <a:rPr lang="ru-RU" dirty="0" err="1"/>
              <a:t>микроциркулярного</a:t>
            </a:r>
            <a:r>
              <a:rPr lang="ru-RU" dirty="0"/>
              <a:t> русла по определению диаметров капилляров;</a:t>
            </a:r>
          </a:p>
          <a:p>
            <a:pPr lvl="0"/>
            <a:r>
              <a:rPr lang="ru-RU" dirty="0"/>
              <a:t>Функциональное состояние </a:t>
            </a:r>
            <a:r>
              <a:rPr lang="ru-RU" dirty="0" err="1"/>
              <a:t>микроциркулярного</a:t>
            </a:r>
            <a:r>
              <a:rPr lang="ru-RU" dirty="0"/>
              <a:t> русла по определению степени выраженности эритемы;</a:t>
            </a:r>
          </a:p>
          <a:p>
            <a:pPr lvl="0"/>
            <a:r>
              <a:rPr lang="ru-RU" dirty="0"/>
              <a:t>Отбеливающее действие;</a:t>
            </a:r>
          </a:p>
          <a:p>
            <a:pPr lvl="0"/>
            <a:r>
              <a:rPr lang="ru-RU" dirty="0" err="1"/>
              <a:t>Противоперхотное</a:t>
            </a:r>
            <a:r>
              <a:rPr lang="ru-RU" dirty="0"/>
              <a:t> действие;</a:t>
            </a:r>
          </a:p>
          <a:p>
            <a:pPr lvl="0"/>
            <a:r>
              <a:rPr lang="ru-RU" dirty="0"/>
              <a:t>Состояние луковиц кожи;</a:t>
            </a:r>
          </a:p>
          <a:p>
            <a:pPr lvl="0"/>
            <a:r>
              <a:rPr lang="ru-RU" dirty="0"/>
              <a:t>Состояние кутикулы волоса;</a:t>
            </a:r>
          </a:p>
          <a:p>
            <a:pPr lvl="0"/>
            <a:r>
              <a:rPr lang="ru-RU" dirty="0"/>
              <a:t>Рост волос, выпадение волос;</a:t>
            </a:r>
          </a:p>
          <a:p>
            <a:pPr lvl="0"/>
            <a:r>
              <a:rPr lang="ru-RU" dirty="0"/>
              <a:t>Степень фиксации средствами для укладки волос;</a:t>
            </a:r>
          </a:p>
          <a:p>
            <a:pPr lvl="0"/>
            <a:r>
              <a:rPr lang="ru-RU" dirty="0"/>
              <a:t>Антицеллюлитное действие;</a:t>
            </a:r>
          </a:p>
          <a:p>
            <a:pPr lvl="0"/>
            <a:r>
              <a:rPr lang="ru-RU" dirty="0"/>
              <a:t>Солнцезащитный фактор и др.</a:t>
            </a:r>
          </a:p>
          <a:p>
            <a:endParaRPr lang="ru-RU" dirty="0"/>
          </a:p>
        </p:txBody>
      </p:sp>
    </p:spTree>
    <p:extLst>
      <p:ext uri="{BB962C8B-B14F-4D97-AF65-F5344CB8AC3E}">
        <p14:creationId xmlns:p14="http://schemas.microsoft.com/office/powerpoint/2010/main" val="2789497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99592" y="764704"/>
            <a:ext cx="7488831" cy="5256584"/>
          </a:xfrm>
        </p:spPr>
        <p:txBody>
          <a:bodyPr/>
          <a:lstStyle/>
          <a:p>
            <a:pPr marL="0" indent="0" algn="ctr">
              <a:buNone/>
            </a:pPr>
            <a:r>
              <a:rPr lang="ru-RU" sz="1600" dirty="0" smtClean="0">
                <a:effectLst/>
              </a:rPr>
              <a:t/>
            </a:r>
            <a:br>
              <a:rPr lang="ru-RU" sz="1600" dirty="0" smtClean="0">
                <a:effectLst/>
              </a:rPr>
            </a:br>
            <a:r>
              <a:rPr lang="ru-RU" sz="1600" dirty="0">
                <a:effectLst/>
              </a:rPr>
              <a:t/>
            </a:r>
            <a:br>
              <a:rPr lang="ru-RU" sz="1600" dirty="0">
                <a:effectLst/>
              </a:rPr>
            </a:br>
            <a:r>
              <a:rPr lang="ru-RU" sz="1600" dirty="0" smtClean="0">
                <a:effectLst/>
              </a:rPr>
              <a:t/>
            </a:r>
            <a:br>
              <a:rPr lang="ru-RU" sz="1600" dirty="0" smtClean="0">
                <a:effectLst/>
              </a:rPr>
            </a:br>
            <a:r>
              <a:rPr lang="ru-RU" sz="1600" dirty="0" smtClean="0">
                <a:effectLst/>
              </a:rPr>
              <a:t>ПЕРЕЧЕНЬ</a:t>
            </a:r>
            <a:r>
              <a:rPr lang="ru-RU" sz="1600" dirty="0">
                <a:effectLst/>
              </a:rPr>
              <a:t/>
            </a:r>
            <a:br>
              <a:rPr lang="ru-RU" sz="1600" dirty="0">
                <a:effectLst/>
              </a:rPr>
            </a:br>
            <a:r>
              <a:rPr lang="ru-RU" sz="1600" dirty="0">
                <a:effectLst/>
              </a:rPr>
              <a:t>СТАНДАРТОВ, В РЕЗУЛЬТАТЕ ПРИМЕНЕНИЯ КОТОРЫХ</a:t>
            </a:r>
            <a:br>
              <a:rPr lang="ru-RU" sz="1600" dirty="0">
                <a:effectLst/>
              </a:rPr>
            </a:br>
            <a:r>
              <a:rPr lang="ru-RU" sz="1600" dirty="0">
                <a:effectLst/>
              </a:rPr>
              <a:t>НА ДОБРОВОЛЬНОЙ ОСНОВЕ ОБЕСПЕЧИВАЕТСЯ СОБЛЮДЕНИЕ</a:t>
            </a:r>
            <a:br>
              <a:rPr lang="ru-RU" sz="1600" dirty="0">
                <a:effectLst/>
              </a:rPr>
            </a:br>
            <a:r>
              <a:rPr lang="ru-RU" sz="1600" dirty="0">
                <a:effectLst/>
              </a:rPr>
              <a:t>ТРЕБОВАНИЙ ТЕХНИЧЕСКОГО РЕГЛАМЕНТА ТАМОЖЕННОГО СОЮЗА</a:t>
            </a:r>
            <a:br>
              <a:rPr lang="ru-RU" sz="1600" dirty="0">
                <a:effectLst/>
              </a:rPr>
            </a:br>
            <a:r>
              <a:rPr lang="ru-RU" sz="1600" dirty="0">
                <a:effectLst/>
              </a:rPr>
              <a:t>"О БЕЗОПАСНОСТИ ПАРФЮМЕРНО-КОСМЕТИЧЕСКОЙ ПРОДУКЦИИ"</a:t>
            </a:r>
            <a:br>
              <a:rPr lang="ru-RU" sz="1600" dirty="0">
                <a:effectLst/>
              </a:rPr>
            </a:br>
            <a:r>
              <a:rPr lang="ru-RU" sz="1600" dirty="0">
                <a:effectLst/>
              </a:rPr>
              <a:t>(ТР ТС 009/2011)</a:t>
            </a:r>
            <a:br>
              <a:rPr lang="ru-RU" sz="1600" dirty="0">
                <a:effectLst/>
              </a:rPr>
            </a:br>
            <a:r>
              <a:rPr lang="ru-RU" sz="1600" dirty="0" smtClean="0">
                <a:effectLst/>
              </a:rPr>
              <a:t/>
            </a:r>
            <a:br>
              <a:rPr lang="ru-RU" sz="1600" dirty="0" smtClean="0">
                <a:effectLst/>
              </a:rPr>
            </a:br>
            <a:r>
              <a:rPr lang="ru-RU" sz="1600" dirty="0">
                <a:effectLst/>
              </a:rPr>
              <a:t/>
            </a:r>
            <a:br>
              <a:rPr lang="ru-RU" sz="1600" dirty="0">
                <a:effectLst/>
              </a:rPr>
            </a:br>
            <a:r>
              <a:rPr lang="ru-RU" sz="1600" dirty="0" smtClean="0">
                <a:effectLst/>
              </a:rPr>
              <a:t>ПЕРЕЧЕНЬ</a:t>
            </a:r>
            <a:r>
              <a:rPr lang="ru-RU" sz="1600" dirty="0">
                <a:effectLst/>
              </a:rPr>
              <a:t/>
            </a:r>
            <a:br>
              <a:rPr lang="ru-RU" sz="1600" dirty="0">
                <a:effectLst/>
              </a:rPr>
            </a:br>
            <a:r>
              <a:rPr lang="ru-RU" sz="1600" dirty="0">
                <a:effectLst/>
              </a:rPr>
              <a:t>СТАНДАРТОВ, СОДЕРЖАЩИХ ПРАВИЛА И МЕТОДЫ ИССЛЕДОВАНИЙ</a:t>
            </a:r>
            <a:br>
              <a:rPr lang="ru-RU" sz="1600" dirty="0">
                <a:effectLst/>
              </a:rPr>
            </a:br>
            <a:r>
              <a:rPr lang="ru-RU" sz="1600" dirty="0">
                <a:effectLst/>
              </a:rPr>
              <a:t>(ИСПЫТАНИЙ) И ИЗМЕРЕНИЙ, В ТОМ ЧИСЛЕ ПРАВИЛА ОТБОРА</a:t>
            </a:r>
            <a:br>
              <a:rPr lang="ru-RU" sz="1600" dirty="0">
                <a:effectLst/>
              </a:rPr>
            </a:br>
            <a:r>
              <a:rPr lang="ru-RU" sz="1600" dirty="0">
                <a:effectLst/>
              </a:rPr>
              <a:t>ОБРАЗЦОВ, НЕОБХОДИМЫЕ ДЛЯ ПРИМЕНЕНИЯ И ИСПОЛНЕНИЯ</a:t>
            </a:r>
            <a:br>
              <a:rPr lang="ru-RU" sz="1600" dirty="0">
                <a:effectLst/>
              </a:rPr>
            </a:br>
            <a:r>
              <a:rPr lang="ru-RU" sz="1600" dirty="0">
                <a:effectLst/>
              </a:rPr>
              <a:t>ТРЕБОВАНИЙ ТЕХНИЧЕСКОГО РЕГЛАМЕНТА ТАМОЖЕННОГО СОЮЗА</a:t>
            </a:r>
            <a:br>
              <a:rPr lang="ru-RU" sz="1600" dirty="0">
                <a:effectLst/>
              </a:rPr>
            </a:br>
            <a:r>
              <a:rPr lang="ru-RU" sz="1600" dirty="0">
                <a:effectLst/>
              </a:rPr>
              <a:t>"О БЕЗОПАСНОСТИ ПАРФЮМЕРНО-КОСМЕТИЧЕСКОЙ ПРОДУКЦИИ"</a:t>
            </a:r>
            <a:br>
              <a:rPr lang="ru-RU" sz="1600" dirty="0">
                <a:effectLst/>
              </a:rPr>
            </a:br>
            <a:r>
              <a:rPr lang="ru-RU" sz="1600" dirty="0">
                <a:effectLst/>
              </a:rPr>
              <a:t>(ТР ТС 009/2011) И ОСУЩЕСТВЛЕНИЯ ОЦЕНКИ</a:t>
            </a:r>
            <a:br>
              <a:rPr lang="ru-RU" sz="1600" dirty="0">
                <a:effectLst/>
              </a:rPr>
            </a:br>
            <a:r>
              <a:rPr lang="ru-RU" sz="1600" dirty="0">
                <a:effectLst/>
              </a:rPr>
              <a:t>(ПОДТВЕРЖДЕНИЯ) СООТВЕТСТВИЯ ПРОДУКЦИИ</a:t>
            </a:r>
            <a:br>
              <a:rPr lang="ru-RU" sz="1600" dirty="0">
                <a:effectLst/>
              </a:rPr>
            </a:br>
            <a:endParaRPr lang="ru-RU" sz="1600" dirty="0"/>
          </a:p>
        </p:txBody>
      </p:sp>
    </p:spTree>
    <p:extLst>
      <p:ext uri="{BB962C8B-B14F-4D97-AF65-F5344CB8AC3E}">
        <p14:creationId xmlns:p14="http://schemas.microsoft.com/office/powerpoint/2010/main" val="1434865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6400800" cy="4497680"/>
          </a:xfrm>
          <a:effectLst>
            <a:outerShdw blurRad="50800" dist="38100" algn="l" rotWithShape="0">
              <a:prstClr val="black">
                <a:alpha val="40000"/>
              </a:prstClr>
            </a:outerShdw>
          </a:effectLst>
        </p:spPr>
        <p:txBody>
          <a:bodyPr>
            <a:noAutofit/>
          </a:bodyPr>
          <a:lstStyle/>
          <a:p>
            <a:pPr marL="45720" indent="0" algn="ctr">
              <a:buNone/>
            </a:pPr>
            <a:endParaRPr lang="ru-RU" sz="3600" dirty="0" smtClean="0"/>
          </a:p>
          <a:p>
            <a:pPr marL="45720" indent="0" algn="ctr">
              <a:buNone/>
            </a:pPr>
            <a:r>
              <a:rPr lang="ru-RU" sz="3600" dirty="0" smtClean="0"/>
              <a:t>Решение </a:t>
            </a:r>
            <a:r>
              <a:rPr lang="ru-RU" sz="3600" dirty="0"/>
              <a:t>Комиссии Таможенного союза № 319 от 18.06.2010 </a:t>
            </a:r>
            <a:endParaRPr lang="ru-RU" sz="3600" dirty="0" smtClean="0"/>
          </a:p>
          <a:p>
            <a:pPr marL="45720" indent="0" algn="ctr">
              <a:buNone/>
            </a:pPr>
            <a:r>
              <a:rPr lang="ru-RU" sz="3200" dirty="0" smtClean="0">
                <a:solidFill>
                  <a:srgbClr val="0070C0"/>
                </a:solidFill>
              </a:rPr>
              <a:t>«</a:t>
            </a:r>
            <a:r>
              <a:rPr lang="ru-RU" sz="3200" dirty="0">
                <a:solidFill>
                  <a:srgbClr val="0070C0"/>
                </a:solidFill>
              </a:rPr>
              <a:t>О техническом регулировании в Таможенном союзе</a:t>
            </a:r>
            <a:r>
              <a:rPr lang="ru-RU" sz="3200" dirty="0" smtClean="0">
                <a:solidFill>
                  <a:srgbClr val="0070C0"/>
                </a:solidFill>
              </a:rPr>
              <a:t>»</a:t>
            </a:r>
            <a:endParaRPr lang="ru-RU" sz="3200" dirty="0">
              <a:solidFill>
                <a:srgbClr val="0070C0"/>
              </a:solidFill>
            </a:endParaRPr>
          </a:p>
        </p:txBody>
      </p:sp>
    </p:spTree>
    <p:extLst>
      <p:ext uri="{BB962C8B-B14F-4D97-AF65-F5344CB8AC3E}">
        <p14:creationId xmlns:p14="http://schemas.microsoft.com/office/powerpoint/2010/main" val="2977942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289" y="2708920"/>
            <a:ext cx="6512511" cy="2806248"/>
          </a:xfrm>
        </p:spPr>
        <p:txBody>
          <a:bodyPr/>
          <a:lstStyle/>
          <a:p>
            <a:pPr marL="0" indent="0" algn="l">
              <a:buNone/>
            </a:pPr>
            <a:r>
              <a:rPr lang="ru-RU" sz="2400" dirty="0" smtClean="0">
                <a:solidFill>
                  <a:srgbClr val="0070C0"/>
                </a:solidFill>
                <a:effectLst>
                  <a:outerShdw blurRad="38100" dist="38100" dir="2700000" algn="tl">
                    <a:srgbClr val="000000">
                      <a:alpha val="43137"/>
                    </a:srgbClr>
                  </a:outerShdw>
                </a:effectLst>
              </a:rPr>
              <a:t>1. Единые </a:t>
            </a:r>
            <a:r>
              <a:rPr lang="ru-RU" sz="2400" dirty="0">
                <a:solidFill>
                  <a:srgbClr val="0070C0"/>
                </a:solidFill>
                <a:effectLst>
                  <a:outerShdw blurRad="38100" dist="38100" dir="2700000" algn="tl">
                    <a:srgbClr val="000000">
                      <a:alpha val="43137"/>
                    </a:srgbClr>
                  </a:outerShdw>
                </a:effectLst>
              </a:rPr>
              <a:t>формы декларации о соответствии и сертификата </a:t>
            </a:r>
            <a:r>
              <a:rPr lang="ru-RU" sz="2400" dirty="0" smtClean="0">
                <a:solidFill>
                  <a:srgbClr val="0070C0"/>
                </a:solidFill>
                <a:effectLst>
                  <a:outerShdw blurRad="38100" dist="38100" dir="2700000" algn="tl">
                    <a:srgbClr val="000000">
                      <a:alpha val="43137"/>
                    </a:srgbClr>
                  </a:outerShdw>
                </a:effectLst>
              </a:rPr>
              <a:t>соответствия</a:t>
            </a:r>
            <a:br>
              <a:rPr lang="ru-RU" sz="2400" dirty="0" smtClean="0">
                <a:solidFill>
                  <a:srgbClr val="0070C0"/>
                </a:solidFill>
                <a:effectLst>
                  <a:outerShdw blurRad="38100" dist="38100" dir="2700000" algn="tl">
                    <a:srgbClr val="000000">
                      <a:alpha val="43137"/>
                    </a:srgbClr>
                  </a:outerShdw>
                </a:effectLst>
              </a:rPr>
            </a:br>
            <a:r>
              <a:rPr lang="ru-RU" sz="2400" dirty="0" smtClean="0">
                <a:solidFill>
                  <a:srgbClr val="0070C0"/>
                </a:solidFill>
                <a:effectLst>
                  <a:outerShdw blurRad="38100" dist="38100" dir="2700000" algn="tl">
                    <a:srgbClr val="000000">
                      <a:alpha val="43137"/>
                    </a:srgbClr>
                  </a:outerShdw>
                </a:effectLst>
              </a:rPr>
              <a:t/>
            </a:r>
            <a:br>
              <a:rPr lang="ru-RU" sz="2400" dirty="0" smtClean="0">
                <a:solidFill>
                  <a:srgbClr val="0070C0"/>
                </a:solidFill>
                <a:effectLst>
                  <a:outerShdw blurRad="38100" dist="38100" dir="2700000" algn="tl">
                    <a:srgbClr val="000000">
                      <a:alpha val="43137"/>
                    </a:srgbClr>
                  </a:outerShdw>
                </a:effectLst>
              </a:rPr>
            </a:br>
            <a:r>
              <a:rPr lang="ru-RU" sz="2400" dirty="0" smtClean="0">
                <a:solidFill>
                  <a:srgbClr val="0070C0"/>
                </a:solidFill>
                <a:effectLst>
                  <a:outerShdw blurRad="38100" dist="38100" dir="2700000" algn="tl">
                    <a:srgbClr val="000000">
                      <a:alpha val="43137"/>
                    </a:srgbClr>
                  </a:outerShdw>
                </a:effectLst>
              </a:rPr>
              <a:t>2. Единый перечень </a:t>
            </a:r>
            <a:r>
              <a:rPr lang="ru-RU" sz="2400" dirty="0">
                <a:solidFill>
                  <a:srgbClr val="0070C0"/>
                </a:solidFill>
                <a:effectLst>
                  <a:outerShdw blurRad="38100" dist="38100" dir="2700000" algn="tl">
                    <a:srgbClr val="000000">
                      <a:alpha val="43137"/>
                    </a:srgbClr>
                  </a:outerShdw>
                </a:effectLst>
              </a:rPr>
              <a:t>продукции, подлежащей обязательному получению Сертификата Таможенного Союза</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endParaRPr lang="ru-RU" sz="2400" dirty="0">
              <a:effectLst>
                <a:outerShdw blurRad="38100" dist="38100" dir="2700000" algn="tl">
                  <a:srgbClr val="000000">
                    <a:alpha val="43137"/>
                  </a:srgbClr>
                </a:outerShdw>
              </a:effectLst>
            </a:endParaRPr>
          </a:p>
        </p:txBody>
      </p:sp>
      <p:sp>
        <p:nvSpPr>
          <p:cNvPr id="3" name="Объект 2"/>
          <p:cNvSpPr>
            <a:spLocks noGrp="1"/>
          </p:cNvSpPr>
          <p:nvPr>
            <p:ph sz="quarter" idx="13"/>
          </p:nvPr>
        </p:nvSpPr>
        <p:spPr>
          <a:xfrm>
            <a:off x="1143000" y="731520"/>
            <a:ext cx="6741368" cy="1113304"/>
          </a:xfrm>
          <a:effectLst>
            <a:outerShdw blurRad="50800" dist="38100" dir="10800000" algn="r" rotWithShape="0">
              <a:prstClr val="black">
                <a:alpha val="40000"/>
              </a:prstClr>
            </a:outerShdw>
          </a:effectLst>
        </p:spPr>
        <p:txBody>
          <a:bodyPr>
            <a:normAutofit/>
          </a:bodyPr>
          <a:lstStyle/>
          <a:p>
            <a:pPr marL="45720" indent="0" algn="ctr">
              <a:buNone/>
            </a:pPr>
            <a:r>
              <a:rPr lang="ru-RU" sz="2800" dirty="0" smtClean="0"/>
              <a:t>Решение </a:t>
            </a:r>
            <a:r>
              <a:rPr lang="ru-RU" sz="2800" dirty="0"/>
              <a:t>Комиссии Таможенного союза № 620 от 07.04.2011</a:t>
            </a:r>
            <a:endParaRPr lang="ru-RU" sz="2800" dirty="0"/>
          </a:p>
        </p:txBody>
      </p:sp>
    </p:spTree>
    <p:extLst>
      <p:ext uri="{BB962C8B-B14F-4D97-AF65-F5344CB8AC3E}">
        <p14:creationId xmlns:p14="http://schemas.microsoft.com/office/powerpoint/2010/main" val="335950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5" y="2780928"/>
            <a:ext cx="7190185" cy="3168352"/>
          </a:xfrm>
        </p:spPr>
        <p:txBody>
          <a:bodyPr/>
          <a:lstStyle/>
          <a:p>
            <a:pPr marL="0" indent="0" algn="l">
              <a:buNone/>
            </a:pPr>
            <a:r>
              <a:rPr lang="ru-RU" sz="2000" dirty="0" smtClean="0">
                <a:solidFill>
                  <a:srgbClr val="0070C0"/>
                </a:solidFill>
                <a:effectLst>
                  <a:outerShdw blurRad="38100" dist="38100" dir="2700000" algn="tl">
                    <a:srgbClr val="000000">
                      <a:alpha val="43137"/>
                    </a:srgbClr>
                  </a:outerShdw>
                </a:effectLst>
              </a:rPr>
              <a:t>Регламентируются следующие требования: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состав,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физико-химические показатели,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микробиологические показатели,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содержание </a:t>
            </a:r>
            <a:r>
              <a:rPr lang="ru-RU" sz="2000" dirty="0">
                <a:solidFill>
                  <a:srgbClr val="0070C0"/>
                </a:solidFill>
                <a:effectLst>
                  <a:outerShdw blurRad="38100" dist="38100" dir="2700000" algn="tl">
                    <a:srgbClr val="000000">
                      <a:alpha val="43137"/>
                    </a:srgbClr>
                  </a:outerShdw>
                </a:effectLst>
              </a:rPr>
              <a:t>токсичных элементов, </a:t>
            </a:r>
            <a:r>
              <a:rPr lang="ru-RU" sz="2000" dirty="0" smtClean="0">
                <a:solidFill>
                  <a:srgbClr val="0070C0"/>
                </a:solidFill>
                <a:effectLst>
                  <a:outerShdw blurRad="38100" dist="38100" dir="2700000" algn="tl">
                    <a:srgbClr val="000000">
                      <a:alpha val="43137"/>
                    </a:srgbClr>
                  </a:outerShdw>
                </a:effectLst>
              </a:rPr>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токсикологические показатели,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клинические </a:t>
            </a:r>
            <a:r>
              <a:rPr lang="ru-RU" sz="2000" dirty="0">
                <a:solidFill>
                  <a:srgbClr val="0070C0"/>
                </a:solidFill>
                <a:effectLst>
                  <a:outerShdw blurRad="38100" dist="38100" dir="2700000" algn="tl">
                    <a:srgbClr val="000000">
                      <a:alpha val="43137"/>
                    </a:srgbClr>
                  </a:outerShdw>
                </a:effectLst>
              </a:rPr>
              <a:t>(</a:t>
            </a:r>
            <a:r>
              <a:rPr lang="ru-RU" sz="2000" dirty="0" smtClean="0">
                <a:solidFill>
                  <a:srgbClr val="0070C0"/>
                </a:solidFill>
                <a:effectLst>
                  <a:outerShdw blurRad="38100" dist="38100" dir="2700000" algn="tl">
                    <a:srgbClr val="000000">
                      <a:alpha val="43137"/>
                    </a:srgbClr>
                  </a:outerShdw>
                </a:effectLst>
              </a:rPr>
              <a:t>клинико-лабораторные) показатели,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производство,</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потребительская тара, </a:t>
            </a:r>
            <a:br>
              <a:rPr lang="ru-RU" sz="2000" dirty="0" smtClean="0">
                <a:solidFill>
                  <a:srgbClr val="0070C0"/>
                </a:solidFill>
                <a:effectLst>
                  <a:outerShdw blurRad="38100" dist="38100" dir="2700000" algn="tl">
                    <a:srgbClr val="000000">
                      <a:alpha val="43137"/>
                    </a:srgbClr>
                  </a:outerShdw>
                </a:effectLst>
              </a:rPr>
            </a:br>
            <a:r>
              <a:rPr lang="ru-RU" sz="2000" dirty="0" smtClean="0">
                <a:solidFill>
                  <a:srgbClr val="0070C0"/>
                </a:solidFill>
                <a:effectLst>
                  <a:outerShdw blurRad="38100" dist="38100" dir="2700000" algn="tl">
                    <a:srgbClr val="000000">
                      <a:alpha val="43137"/>
                    </a:srgbClr>
                  </a:outerShdw>
                </a:effectLst>
              </a:rPr>
              <a:t>- маркировка продукции</a:t>
            </a:r>
            <a:r>
              <a:rPr lang="ru-RU" sz="2000" dirty="0">
                <a:solidFill>
                  <a:srgbClr val="0070C0"/>
                </a:solidFill>
                <a:effectLst>
                  <a:outerShdw blurRad="38100" dist="38100" dir="2700000" algn="tl">
                    <a:srgbClr val="000000">
                      <a:alpha val="43137"/>
                    </a:srgbClr>
                  </a:outerShdw>
                </a:effectLst>
              </a:rPr>
              <a:t/>
            </a:r>
            <a:br>
              <a:rPr lang="ru-RU" sz="2000" dirty="0">
                <a:solidFill>
                  <a:srgbClr val="0070C0"/>
                </a:solidFill>
                <a:effectLst>
                  <a:outerShdw blurRad="38100" dist="38100" dir="2700000" algn="tl">
                    <a:srgbClr val="000000">
                      <a:alpha val="43137"/>
                    </a:srgbClr>
                  </a:outerShdw>
                </a:effectLst>
              </a:rPr>
            </a:br>
            <a:endParaRPr lang="ru-RU" sz="2000" dirty="0">
              <a:solidFill>
                <a:srgbClr val="0070C0"/>
              </a:solidFill>
              <a:effectLst>
                <a:outerShdw blurRad="38100" dist="38100" dir="2700000" algn="tl">
                  <a:srgbClr val="000000">
                    <a:alpha val="43137"/>
                  </a:srgbClr>
                </a:outerShdw>
              </a:effectLst>
            </a:endParaRPr>
          </a:p>
        </p:txBody>
      </p:sp>
      <p:sp>
        <p:nvSpPr>
          <p:cNvPr id="3" name="Объект 2"/>
          <p:cNvSpPr>
            <a:spLocks noGrp="1"/>
          </p:cNvSpPr>
          <p:nvPr>
            <p:ph sz="quarter" idx="13"/>
          </p:nvPr>
        </p:nvSpPr>
        <p:spPr>
          <a:xfrm>
            <a:off x="1143000" y="731520"/>
            <a:ext cx="6400800" cy="1833384"/>
          </a:xfrm>
        </p:spPr>
        <p:txBody>
          <a:bodyPr>
            <a:normAutofit/>
          </a:bodyPr>
          <a:lstStyle/>
          <a:p>
            <a:pPr marL="45720" indent="0" algn="ctr">
              <a:buNone/>
            </a:pPr>
            <a:r>
              <a:rPr lang="ru-RU" sz="2800" dirty="0">
                <a:effectLst>
                  <a:outerShdw blurRad="38100" dist="38100" dir="2700000" algn="tl">
                    <a:srgbClr val="000000">
                      <a:alpha val="43137"/>
                    </a:srgbClr>
                  </a:outerShdw>
                </a:effectLst>
              </a:rPr>
              <a:t>Технический регламент Таможенного союза ТР ТС 009/2011 «О безопасности парфюмерно-косметической продукции</a:t>
            </a:r>
            <a:r>
              <a:rPr lang="ru-RU" sz="2800" dirty="0" smtClean="0">
                <a:effectLst>
                  <a:outerShdw blurRad="38100" dist="38100" dir="2700000" algn="tl">
                    <a:srgbClr val="000000">
                      <a:alpha val="43137"/>
                    </a:srgbClr>
                  </a:outerShdw>
                </a:effectLst>
              </a:rPr>
              <a:t>»</a:t>
            </a:r>
            <a:endParaRPr lang="ru-RU"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8640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700808"/>
            <a:ext cx="7262192" cy="4246408"/>
          </a:xfrm>
        </p:spPr>
        <p:txBody>
          <a:bodyPr/>
          <a:lstStyle/>
          <a:p>
            <a:pPr marL="0" indent="0">
              <a:buNone/>
            </a:pPr>
            <a:endParaRPr lang="ru-RU" dirty="0"/>
          </a:p>
        </p:txBody>
      </p:sp>
      <p:sp>
        <p:nvSpPr>
          <p:cNvPr id="3" name="Объект 2"/>
          <p:cNvSpPr>
            <a:spLocks noGrp="1"/>
          </p:cNvSpPr>
          <p:nvPr>
            <p:ph sz="quarter" idx="13"/>
          </p:nvPr>
        </p:nvSpPr>
        <p:spPr>
          <a:xfrm>
            <a:off x="1475656" y="692696"/>
            <a:ext cx="6400800" cy="465232"/>
          </a:xfrm>
        </p:spPr>
        <p:txBody>
          <a:bodyPr/>
          <a:lstStyle/>
          <a:p>
            <a:pPr marL="45720" indent="0" algn="ctr">
              <a:buNone/>
            </a:pPr>
            <a:r>
              <a:rPr lang="ru-RU" dirty="0" smtClean="0">
                <a:solidFill>
                  <a:schemeClr val="accent6"/>
                </a:solidFill>
                <a:effectLst>
                  <a:outerShdw blurRad="38100" dist="38100" dir="2700000" algn="tl">
                    <a:srgbClr val="000000">
                      <a:alpha val="43137"/>
                    </a:srgbClr>
                  </a:outerShdw>
                </a:effectLst>
              </a:rPr>
              <a:t>ПЕРЕЧНИ КОСМЕТИЧЕСКИХ ИНГРЕДИЕНТОВ </a:t>
            </a:r>
            <a:endParaRPr lang="ru-RU" dirty="0">
              <a:solidFill>
                <a:schemeClr val="accent6"/>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49214427"/>
              </p:ext>
            </p:extLst>
          </p:nvPr>
        </p:nvGraphicFramePr>
        <p:xfrm>
          <a:off x="755576" y="1556792"/>
          <a:ext cx="7704856" cy="3937263"/>
        </p:xfrm>
        <a:graphic>
          <a:graphicData uri="http://schemas.openxmlformats.org/drawingml/2006/table">
            <a:tbl>
              <a:tblPr firstRow="1" bandRow="1">
                <a:tableStyleId>{5C22544A-7EE6-4342-B048-85BDC9FD1C3A}</a:tableStyleId>
              </a:tblPr>
              <a:tblGrid>
                <a:gridCol w="6102856"/>
                <a:gridCol w="1602000"/>
              </a:tblGrid>
              <a:tr h="763781">
                <a:tc>
                  <a:txBody>
                    <a:bodyPr/>
                    <a:lstStyle/>
                    <a:p>
                      <a:pPr algn="just"/>
                      <a:r>
                        <a:rPr lang="ru-RU" sz="1800" b="1" kern="1200" dirty="0" smtClean="0">
                          <a:solidFill>
                            <a:srgbClr val="0070C0"/>
                          </a:solidFill>
                          <a:effectLst/>
                          <a:latin typeface="+mn-lt"/>
                          <a:ea typeface="+mn-ea"/>
                          <a:cs typeface="+mn-cs"/>
                        </a:rPr>
                        <a:t>ВЕЩЕСТВА, ЗАПРЕЩЕННЫЕ К ИСПОЛЬЗОВАНИЮ</a:t>
                      </a:r>
                      <a:endParaRPr lang="ru-RU" dirty="0">
                        <a:solidFill>
                          <a:srgbClr val="0070C0"/>
                        </a:solidFill>
                      </a:endParaRPr>
                    </a:p>
                  </a:txBody>
                  <a:tcPr>
                    <a:solidFill>
                      <a:schemeClr val="bg1">
                        <a:lumMod val="95000"/>
                      </a:schemeClr>
                    </a:solidFill>
                  </a:tcPr>
                </a:tc>
                <a:tc>
                  <a:txBody>
                    <a:bodyPr/>
                    <a:lstStyle/>
                    <a:p>
                      <a:pPr algn="ctr"/>
                      <a:r>
                        <a:rPr lang="ru-RU" b="1" dirty="0" smtClean="0">
                          <a:solidFill>
                            <a:srgbClr val="0070C0"/>
                          </a:solidFill>
                        </a:rPr>
                        <a:t>1328</a:t>
                      </a:r>
                    </a:p>
                    <a:p>
                      <a:pPr algn="ctr"/>
                      <a:r>
                        <a:rPr lang="ru-RU" sz="1400" dirty="0" smtClean="0">
                          <a:solidFill>
                            <a:srgbClr val="0070C0"/>
                          </a:solidFill>
                        </a:rPr>
                        <a:t>наименований</a:t>
                      </a:r>
                      <a:endParaRPr lang="ru-RU" sz="1400" dirty="0">
                        <a:solidFill>
                          <a:srgbClr val="0070C0"/>
                        </a:solidFill>
                      </a:endParaRPr>
                    </a:p>
                  </a:txBody>
                  <a:tcPr>
                    <a:solidFill>
                      <a:schemeClr val="bg1">
                        <a:lumMod val="95000"/>
                      </a:schemeClr>
                    </a:solidFill>
                  </a:tcPr>
                </a:tc>
              </a:tr>
              <a:tr h="763781">
                <a:tc>
                  <a:txBody>
                    <a:bodyPr/>
                    <a:lstStyle/>
                    <a:p>
                      <a:r>
                        <a:rPr lang="ru-RU" sz="1800" b="1" kern="1200" dirty="0" smtClean="0">
                          <a:solidFill>
                            <a:srgbClr val="0070C0"/>
                          </a:solidFill>
                          <a:effectLst/>
                          <a:latin typeface="+mn-lt"/>
                          <a:ea typeface="+mn-ea"/>
                          <a:cs typeface="+mn-cs"/>
                        </a:rPr>
                        <a:t>ВЕЩЕСТВА, РАЗРЕШЕННЫЕ К ИСПОЛЬЗОВАНИЮ </a:t>
                      </a:r>
                    </a:p>
                    <a:p>
                      <a:r>
                        <a:rPr lang="ru-RU" sz="1800" b="1" kern="1200" dirty="0" smtClean="0">
                          <a:solidFill>
                            <a:srgbClr val="0070C0"/>
                          </a:solidFill>
                          <a:effectLst/>
                          <a:latin typeface="+mn-lt"/>
                          <a:ea typeface="+mn-ea"/>
                          <a:cs typeface="+mn-cs"/>
                        </a:rPr>
                        <a:t>С УЧЕТОМ ОГРАНИЧЕНИЙ</a:t>
                      </a:r>
                      <a:endParaRPr lang="ru-RU" b="1" dirty="0">
                        <a:solidFill>
                          <a:srgbClr val="0070C0"/>
                        </a:solidFill>
                      </a:endParaRPr>
                    </a:p>
                  </a:txBody>
                  <a:tcPr/>
                </a:tc>
                <a:tc>
                  <a:txBody>
                    <a:bodyPr/>
                    <a:lstStyle/>
                    <a:p>
                      <a:pPr algn="ctr"/>
                      <a:r>
                        <a:rPr lang="ru-RU" b="1" dirty="0" smtClean="0">
                          <a:solidFill>
                            <a:srgbClr val="0070C0"/>
                          </a:solidFill>
                        </a:rPr>
                        <a:t>102</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0070C0"/>
                          </a:solidFill>
                        </a:rPr>
                        <a:t>наименования</a:t>
                      </a:r>
                    </a:p>
                    <a:p>
                      <a:pPr algn="ctr"/>
                      <a:endParaRPr lang="ru-RU" sz="1400" b="1" dirty="0">
                        <a:solidFill>
                          <a:srgbClr val="0070C0"/>
                        </a:solidFill>
                      </a:endParaRPr>
                    </a:p>
                  </a:txBody>
                  <a:tcPr/>
                </a:tc>
              </a:tr>
              <a:tr h="805095">
                <a:tc>
                  <a:txBody>
                    <a:bodyPr/>
                    <a:lstStyle/>
                    <a:p>
                      <a:r>
                        <a:rPr lang="ru-RU" sz="1800" b="1" kern="1200" dirty="0" smtClean="0">
                          <a:solidFill>
                            <a:srgbClr val="0070C0"/>
                          </a:solidFill>
                          <a:effectLst/>
                          <a:latin typeface="+mn-lt"/>
                          <a:ea typeface="+mn-ea"/>
                          <a:cs typeface="+mn-cs"/>
                        </a:rPr>
                        <a:t>КРАСИТЕЛИ, РАЗРЕШЕННЫЕ К ИСПОЛЬЗОВАНИЮ</a:t>
                      </a:r>
                      <a:endParaRPr lang="ru-RU" b="1" dirty="0">
                        <a:solidFill>
                          <a:srgbClr val="0070C0"/>
                        </a:solidFill>
                      </a:endParaRPr>
                    </a:p>
                  </a:txBody>
                  <a:tcPr/>
                </a:tc>
                <a:tc>
                  <a:txBody>
                    <a:bodyPr/>
                    <a:lstStyle/>
                    <a:p>
                      <a:pPr algn="ctr"/>
                      <a:r>
                        <a:rPr lang="ru-RU" b="1" dirty="0" smtClean="0">
                          <a:solidFill>
                            <a:srgbClr val="0070C0"/>
                          </a:solidFill>
                        </a:rPr>
                        <a:t>153</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0070C0"/>
                          </a:solidFill>
                        </a:rPr>
                        <a:t>наименования</a:t>
                      </a:r>
                    </a:p>
                    <a:p>
                      <a:pPr algn="ctr"/>
                      <a:endParaRPr lang="ru-RU" dirty="0"/>
                    </a:p>
                  </a:txBody>
                  <a:tcPr/>
                </a:tc>
              </a:tr>
              <a:tr h="763781">
                <a:tc>
                  <a:txBody>
                    <a:bodyPr/>
                    <a:lstStyle/>
                    <a:p>
                      <a:r>
                        <a:rPr lang="ru-RU" sz="1800" b="1" kern="1200" dirty="0" smtClean="0">
                          <a:solidFill>
                            <a:srgbClr val="0070C0"/>
                          </a:solidFill>
                          <a:effectLst/>
                          <a:latin typeface="+mn-lt"/>
                          <a:ea typeface="+mn-ea"/>
                          <a:cs typeface="+mn-cs"/>
                        </a:rPr>
                        <a:t>КОНСЕРВАНТЫ, РАЗРЕШЕННЫЕ К ИСПОЛЬЗОВАНИЮ</a:t>
                      </a:r>
                      <a:endParaRPr lang="ru-RU" b="1" dirty="0">
                        <a:solidFill>
                          <a:srgbClr val="0070C0"/>
                        </a:solidFill>
                      </a:endParaRPr>
                    </a:p>
                  </a:txBody>
                  <a:tcPr/>
                </a:tc>
                <a:tc>
                  <a:txBody>
                    <a:bodyPr/>
                    <a:lstStyle/>
                    <a:p>
                      <a:pPr algn="ctr"/>
                      <a:r>
                        <a:rPr lang="ru-RU" b="1" dirty="0" smtClean="0">
                          <a:solidFill>
                            <a:srgbClr val="0070C0"/>
                          </a:solidFill>
                        </a:rPr>
                        <a:t>57</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0070C0"/>
                          </a:solidFill>
                        </a:rPr>
                        <a:t>наименований</a:t>
                      </a:r>
                    </a:p>
                  </a:txBody>
                  <a:tcPr/>
                </a:tc>
              </a:tr>
              <a:tr h="763781">
                <a:tc>
                  <a:txBody>
                    <a:bodyPr/>
                    <a:lstStyle/>
                    <a:p>
                      <a:r>
                        <a:rPr lang="ru-RU" sz="1800" b="1" kern="1200" dirty="0" smtClean="0">
                          <a:solidFill>
                            <a:srgbClr val="0070C0"/>
                          </a:solidFill>
                          <a:effectLst/>
                          <a:latin typeface="+mn-lt"/>
                          <a:ea typeface="+mn-ea"/>
                          <a:cs typeface="+mn-cs"/>
                        </a:rPr>
                        <a:t>УФ-ФИЛЬТЫ, РАЗРЕШЕННЫЕ К ИСПОЛЬЗОВАНИЮ</a:t>
                      </a:r>
                      <a:endParaRPr lang="ru-RU" b="1" dirty="0">
                        <a:solidFill>
                          <a:srgbClr val="0070C0"/>
                        </a:solidFill>
                      </a:endParaRPr>
                    </a:p>
                  </a:txBody>
                  <a:tcPr/>
                </a:tc>
                <a:tc>
                  <a:txBody>
                    <a:bodyPr/>
                    <a:lstStyle/>
                    <a:p>
                      <a:pPr algn="ctr"/>
                      <a:r>
                        <a:rPr lang="ru-RU" b="1" dirty="0" smtClean="0">
                          <a:solidFill>
                            <a:srgbClr val="0070C0"/>
                          </a:solidFill>
                        </a:rPr>
                        <a:t>28</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rgbClr val="0070C0"/>
                          </a:solidFill>
                        </a:rPr>
                        <a:t>наименований</a:t>
                      </a:r>
                    </a:p>
                  </a:txBody>
                  <a:tcPr/>
                </a:tc>
              </a:tr>
            </a:tbl>
          </a:graphicData>
        </a:graphic>
      </p:graphicFrame>
    </p:spTree>
    <p:extLst>
      <p:ext uri="{BB962C8B-B14F-4D97-AF65-F5344CB8AC3E}">
        <p14:creationId xmlns:p14="http://schemas.microsoft.com/office/powerpoint/2010/main" val="1034903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3" y="1340768"/>
            <a:ext cx="7406208" cy="4174400"/>
          </a:xfrm>
        </p:spPr>
        <p:txBody>
          <a:bodyPr/>
          <a:lstStyle/>
          <a:p>
            <a:pPr marL="0" indent="0">
              <a:buNone/>
            </a:pPr>
            <a:endParaRPr lang="ru-RU" sz="1600" dirty="0"/>
          </a:p>
        </p:txBody>
      </p:sp>
      <p:sp>
        <p:nvSpPr>
          <p:cNvPr id="3" name="Объект 2"/>
          <p:cNvSpPr>
            <a:spLocks noGrp="1"/>
          </p:cNvSpPr>
          <p:nvPr>
            <p:ph sz="quarter" idx="13"/>
          </p:nvPr>
        </p:nvSpPr>
        <p:spPr>
          <a:xfrm>
            <a:off x="1143000" y="731520"/>
            <a:ext cx="6813376" cy="537240"/>
          </a:xfrm>
        </p:spPr>
        <p:txBody>
          <a:bodyPr/>
          <a:lstStyle/>
          <a:p>
            <a:pPr marL="45720" indent="0" algn="ctr">
              <a:buNone/>
            </a:pPr>
            <a:r>
              <a:rPr lang="ru-RU" b="1" dirty="0" smtClean="0">
                <a:solidFill>
                  <a:schemeClr val="accent6"/>
                </a:solidFill>
                <a:effectLst>
                  <a:outerShdw blurRad="38100" dist="38100" dir="2700000" algn="tl">
                    <a:srgbClr val="000000">
                      <a:alpha val="43137"/>
                    </a:srgbClr>
                  </a:outerShdw>
                </a:effectLst>
              </a:rPr>
              <a:t>ТРЕБОВАНИЯ ПО ПОКАЗАТЕЛЯМ БЕЗОПАСНОСТИ</a:t>
            </a:r>
            <a:endParaRPr lang="ru-RU" b="1" dirty="0">
              <a:solidFill>
                <a:schemeClr val="accent6"/>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41218451"/>
              </p:ext>
            </p:extLst>
          </p:nvPr>
        </p:nvGraphicFramePr>
        <p:xfrm>
          <a:off x="899592" y="1340768"/>
          <a:ext cx="7416824" cy="4819614"/>
        </p:xfrm>
        <a:graphic>
          <a:graphicData uri="http://schemas.openxmlformats.org/drawingml/2006/table">
            <a:tbl>
              <a:tblPr firstRow="1" bandRow="1">
                <a:tableStyleId>{5C22544A-7EE6-4342-B048-85BDC9FD1C3A}</a:tableStyleId>
              </a:tblPr>
              <a:tblGrid>
                <a:gridCol w="2736304"/>
                <a:gridCol w="4680520"/>
              </a:tblGrid>
              <a:tr h="834378">
                <a:tc>
                  <a:txBody>
                    <a:bodyPr/>
                    <a:lstStyle/>
                    <a:p>
                      <a:r>
                        <a:rPr lang="ru-RU" sz="1400" b="1" kern="1200" dirty="0" smtClean="0">
                          <a:solidFill>
                            <a:srgbClr val="0070C0"/>
                          </a:solidFill>
                          <a:effectLst/>
                          <a:latin typeface="+mn-lt"/>
                          <a:ea typeface="+mn-ea"/>
                          <a:cs typeface="+mn-cs"/>
                        </a:rPr>
                        <a:t>ЗНАЧЕНИЕ ВОДОРОДНОГО ПОКАЗАТЕЛЯ (PH)</a:t>
                      </a:r>
                      <a:endParaRPr lang="ru-RU" sz="1400" dirty="0">
                        <a:solidFill>
                          <a:srgbClr val="0070C0"/>
                        </a:solidFill>
                      </a:endParaRPr>
                    </a:p>
                  </a:txBody>
                  <a:tcPr>
                    <a:solidFill>
                      <a:schemeClr val="bg1">
                        <a:lumMod val="95000"/>
                      </a:schemeClr>
                    </a:solidFill>
                  </a:tcPr>
                </a:tc>
                <a:tc>
                  <a:txBody>
                    <a:bodyPr/>
                    <a:lstStyle/>
                    <a:p>
                      <a:pPr marL="285750" indent="-285750" algn="l">
                        <a:buFont typeface="Arial" panose="020B0604020202020204" pitchFamily="34" charset="0"/>
                        <a:buChar char="•"/>
                      </a:pPr>
                      <a:r>
                        <a:rPr lang="ru-RU" sz="1400" b="1" kern="1200" dirty="0" smtClean="0">
                          <a:solidFill>
                            <a:srgbClr val="0070C0"/>
                          </a:solidFill>
                          <a:effectLst/>
                          <a:latin typeface="+mn-lt"/>
                          <a:ea typeface="+mn-ea"/>
                          <a:cs typeface="+mn-cs"/>
                        </a:rPr>
                        <a:t>Норма </a:t>
                      </a:r>
                      <a:r>
                        <a:rPr lang="ru-RU" sz="1400" b="1" kern="1200" dirty="0" err="1" smtClean="0">
                          <a:solidFill>
                            <a:srgbClr val="0070C0"/>
                          </a:solidFill>
                          <a:effectLst/>
                          <a:latin typeface="+mn-lt"/>
                          <a:ea typeface="+mn-ea"/>
                          <a:cs typeface="+mn-cs"/>
                        </a:rPr>
                        <a:t>pH</a:t>
                      </a:r>
                      <a:endParaRPr lang="ru-RU" sz="1400" b="1" dirty="0">
                        <a:solidFill>
                          <a:srgbClr val="0070C0"/>
                        </a:solidFill>
                      </a:endParaRPr>
                    </a:p>
                  </a:txBody>
                  <a:tcPr>
                    <a:solidFill>
                      <a:schemeClr val="bg1">
                        <a:lumMod val="95000"/>
                      </a:schemeClr>
                    </a:solidFill>
                  </a:tcPr>
                </a:tc>
              </a:tr>
              <a:tr h="1203624">
                <a:tc>
                  <a:txBody>
                    <a:bodyPr/>
                    <a:lstStyle/>
                    <a:p>
                      <a:r>
                        <a:rPr lang="ru-RU" sz="1400" kern="1200" dirty="0" smtClean="0">
                          <a:solidFill>
                            <a:srgbClr val="0070C0"/>
                          </a:solidFill>
                          <a:effectLst/>
                          <a:latin typeface="+mn-lt"/>
                          <a:ea typeface="+mn-ea"/>
                          <a:cs typeface="+mn-cs"/>
                        </a:rPr>
                        <a:t>МИКРОБИОЛОГИЧЕСКИЕ </a:t>
                      </a:r>
                    </a:p>
                    <a:p>
                      <a:r>
                        <a:rPr lang="ru-RU" sz="1400" kern="1200" dirty="0" smtClean="0">
                          <a:solidFill>
                            <a:srgbClr val="0070C0"/>
                          </a:solidFill>
                          <a:effectLst/>
                          <a:latin typeface="+mn-lt"/>
                          <a:ea typeface="+mn-ea"/>
                          <a:cs typeface="+mn-cs"/>
                        </a:rPr>
                        <a:t>ПОКАЗАТЕЛИ</a:t>
                      </a:r>
                      <a:endParaRPr lang="ru-RU" sz="1400" dirty="0">
                        <a:solidFill>
                          <a:srgbClr val="0070C0"/>
                        </a:solidFill>
                      </a:endParaRPr>
                    </a:p>
                  </a:txBody>
                  <a:tcPr/>
                </a:tc>
                <a:tc>
                  <a:txBody>
                    <a:bodyPr/>
                    <a:lstStyle/>
                    <a:p>
                      <a:pPr marL="171450" indent="-171450">
                        <a:buFont typeface="Arial" panose="020B0604020202020204" pitchFamily="34" charset="0"/>
                        <a:buChar char="•"/>
                      </a:pPr>
                      <a:r>
                        <a:rPr lang="ru-RU" sz="1400" b="1" kern="1200" dirty="0" smtClean="0">
                          <a:solidFill>
                            <a:srgbClr val="0070C0"/>
                          </a:solidFill>
                          <a:effectLst/>
                          <a:latin typeface="+mn-lt"/>
                          <a:ea typeface="+mn-ea"/>
                          <a:cs typeface="+mn-cs"/>
                        </a:rPr>
                        <a:t>Общее количество </a:t>
                      </a:r>
                      <a:r>
                        <a:rPr lang="ru-RU" sz="1400" b="1" kern="1200" dirty="0" err="1" smtClean="0">
                          <a:solidFill>
                            <a:srgbClr val="0070C0"/>
                          </a:solidFill>
                          <a:effectLst/>
                          <a:latin typeface="+mn-lt"/>
                          <a:ea typeface="+mn-ea"/>
                          <a:cs typeface="+mn-cs"/>
                        </a:rPr>
                        <a:t>мезофильных</a:t>
                      </a:r>
                      <a:r>
                        <a:rPr lang="ru-RU" sz="1400" b="1" kern="1200" dirty="0" smtClean="0">
                          <a:solidFill>
                            <a:srgbClr val="0070C0"/>
                          </a:solidFill>
                          <a:effectLst/>
                          <a:latin typeface="+mn-lt"/>
                          <a:ea typeface="+mn-ea"/>
                          <a:cs typeface="+mn-cs"/>
                        </a:rPr>
                        <a:t> аэробных и факультативно-анаэробных микроорганизмов</a:t>
                      </a:r>
                    </a:p>
                    <a:p>
                      <a:pPr marL="171450" indent="-171450">
                        <a:buFont typeface="Arial" panose="020B0604020202020204" pitchFamily="34" charset="0"/>
                        <a:buChar char="•"/>
                      </a:pPr>
                      <a:r>
                        <a:rPr lang="ru-RU" sz="1400" b="1" kern="1200" dirty="0" err="1" smtClean="0">
                          <a:solidFill>
                            <a:srgbClr val="0070C0"/>
                          </a:solidFill>
                          <a:effectLst/>
                          <a:latin typeface="+mn-lt"/>
                          <a:ea typeface="+mn-ea"/>
                          <a:cs typeface="+mn-cs"/>
                        </a:rPr>
                        <a:t>Candida</a:t>
                      </a:r>
                      <a:r>
                        <a:rPr lang="ru-RU" sz="1400" b="1" kern="1200" dirty="0" smtClean="0">
                          <a:solidFill>
                            <a:srgbClr val="0070C0"/>
                          </a:solidFill>
                          <a:effectLst/>
                          <a:latin typeface="+mn-lt"/>
                          <a:ea typeface="+mn-ea"/>
                          <a:cs typeface="+mn-cs"/>
                        </a:rPr>
                        <a:t> </a:t>
                      </a:r>
                      <a:r>
                        <a:rPr lang="ru-RU" sz="1400" b="1" kern="1200" dirty="0" err="1" smtClean="0">
                          <a:solidFill>
                            <a:srgbClr val="0070C0"/>
                          </a:solidFill>
                          <a:effectLst/>
                          <a:latin typeface="+mn-lt"/>
                          <a:ea typeface="+mn-ea"/>
                          <a:cs typeface="+mn-cs"/>
                        </a:rPr>
                        <a:t>albicans</a:t>
                      </a:r>
                      <a:endParaRPr lang="ru-RU" sz="1400" b="1" kern="1200" dirty="0" smtClean="0">
                        <a:solidFill>
                          <a:srgbClr val="0070C0"/>
                        </a:solidFill>
                        <a:effectLst/>
                        <a:latin typeface="+mn-lt"/>
                        <a:ea typeface="+mn-ea"/>
                        <a:cs typeface="+mn-cs"/>
                      </a:endParaRPr>
                    </a:p>
                    <a:p>
                      <a:pPr marL="171450" indent="-171450">
                        <a:buFont typeface="Arial" panose="020B0604020202020204" pitchFamily="34" charset="0"/>
                        <a:buChar char="•"/>
                      </a:pPr>
                      <a:r>
                        <a:rPr lang="ru-RU" sz="1400" b="1" kern="1200" dirty="0" err="1" smtClean="0">
                          <a:solidFill>
                            <a:srgbClr val="0070C0"/>
                          </a:solidFill>
                          <a:effectLst/>
                          <a:latin typeface="+mn-lt"/>
                          <a:ea typeface="+mn-ea"/>
                          <a:cs typeface="+mn-cs"/>
                        </a:rPr>
                        <a:t>Escherichia</a:t>
                      </a:r>
                      <a:r>
                        <a:rPr lang="ru-RU" sz="1400" b="1" kern="1200" dirty="0" smtClean="0">
                          <a:solidFill>
                            <a:srgbClr val="0070C0"/>
                          </a:solidFill>
                          <a:effectLst/>
                          <a:latin typeface="+mn-lt"/>
                          <a:ea typeface="+mn-ea"/>
                          <a:cs typeface="+mn-cs"/>
                        </a:rPr>
                        <a:t> </a:t>
                      </a:r>
                      <a:r>
                        <a:rPr lang="ru-RU" sz="1400" b="1" kern="1200" dirty="0" err="1" smtClean="0">
                          <a:solidFill>
                            <a:srgbClr val="0070C0"/>
                          </a:solidFill>
                          <a:effectLst/>
                          <a:latin typeface="+mn-lt"/>
                          <a:ea typeface="+mn-ea"/>
                          <a:cs typeface="+mn-cs"/>
                        </a:rPr>
                        <a:t>coli</a:t>
                      </a:r>
                      <a:endParaRPr lang="ru-RU" sz="1400" b="1" kern="1200" dirty="0" smtClean="0">
                        <a:solidFill>
                          <a:srgbClr val="0070C0"/>
                        </a:solidFill>
                        <a:effectLst/>
                        <a:latin typeface="+mn-lt"/>
                        <a:ea typeface="+mn-ea"/>
                        <a:cs typeface="+mn-cs"/>
                      </a:endParaRPr>
                    </a:p>
                    <a:p>
                      <a:pPr marL="171450" indent="-171450">
                        <a:buFont typeface="Arial" panose="020B0604020202020204" pitchFamily="34" charset="0"/>
                        <a:buChar char="•"/>
                      </a:pPr>
                      <a:r>
                        <a:rPr lang="ru-RU" sz="1400" b="1" kern="1200" dirty="0" err="1" smtClean="0">
                          <a:solidFill>
                            <a:srgbClr val="0070C0"/>
                          </a:solidFill>
                          <a:effectLst/>
                          <a:latin typeface="+mn-lt"/>
                          <a:ea typeface="+mn-ea"/>
                          <a:cs typeface="+mn-cs"/>
                        </a:rPr>
                        <a:t>Staphylococcus</a:t>
                      </a:r>
                      <a:r>
                        <a:rPr lang="ru-RU" sz="1400" b="1" kern="1200" dirty="0" smtClean="0">
                          <a:solidFill>
                            <a:srgbClr val="0070C0"/>
                          </a:solidFill>
                          <a:effectLst/>
                          <a:latin typeface="+mn-lt"/>
                          <a:ea typeface="+mn-ea"/>
                          <a:cs typeface="+mn-cs"/>
                        </a:rPr>
                        <a:t> </a:t>
                      </a:r>
                      <a:r>
                        <a:rPr lang="ru-RU" sz="1400" b="1" kern="1200" dirty="0" err="1" smtClean="0">
                          <a:solidFill>
                            <a:srgbClr val="0070C0"/>
                          </a:solidFill>
                          <a:effectLst/>
                          <a:latin typeface="+mn-lt"/>
                          <a:ea typeface="+mn-ea"/>
                          <a:cs typeface="+mn-cs"/>
                        </a:rPr>
                        <a:t>aureus</a:t>
                      </a:r>
                      <a:r>
                        <a:rPr lang="ru-RU" sz="1400" b="1" kern="1200" dirty="0" smtClean="0">
                          <a:solidFill>
                            <a:srgbClr val="0070C0"/>
                          </a:solidFill>
                          <a:effectLst/>
                          <a:latin typeface="+mn-lt"/>
                          <a:ea typeface="+mn-ea"/>
                          <a:cs typeface="+mn-cs"/>
                        </a:rPr>
                        <a:t> </a:t>
                      </a:r>
                    </a:p>
                    <a:p>
                      <a:pPr marL="171450" indent="-171450">
                        <a:buFont typeface="Arial" panose="020B0604020202020204" pitchFamily="34" charset="0"/>
                        <a:buChar char="•"/>
                      </a:pPr>
                      <a:r>
                        <a:rPr lang="ru-RU" sz="1400" b="1" kern="1200" dirty="0" err="1" smtClean="0">
                          <a:solidFill>
                            <a:srgbClr val="0070C0"/>
                          </a:solidFill>
                          <a:effectLst/>
                          <a:latin typeface="+mn-lt"/>
                          <a:ea typeface="+mn-ea"/>
                          <a:cs typeface="+mn-cs"/>
                        </a:rPr>
                        <a:t>Pseudomonas</a:t>
                      </a:r>
                      <a:r>
                        <a:rPr lang="ru-RU" sz="1400" b="1" kern="1200" dirty="0" smtClean="0">
                          <a:solidFill>
                            <a:srgbClr val="0070C0"/>
                          </a:solidFill>
                          <a:effectLst/>
                          <a:latin typeface="+mn-lt"/>
                          <a:ea typeface="+mn-ea"/>
                          <a:cs typeface="+mn-cs"/>
                        </a:rPr>
                        <a:t> </a:t>
                      </a:r>
                      <a:r>
                        <a:rPr lang="ru-RU" sz="1400" b="1" kern="1200" dirty="0" err="1" smtClean="0">
                          <a:solidFill>
                            <a:srgbClr val="0070C0"/>
                          </a:solidFill>
                          <a:effectLst/>
                          <a:latin typeface="+mn-lt"/>
                          <a:ea typeface="+mn-ea"/>
                          <a:cs typeface="+mn-cs"/>
                        </a:rPr>
                        <a:t>aeruginosa</a:t>
                      </a:r>
                      <a:endParaRPr lang="ru-RU" sz="1400" b="1" kern="1200" dirty="0" smtClean="0">
                        <a:solidFill>
                          <a:srgbClr val="0070C0"/>
                        </a:solidFill>
                        <a:effectLst/>
                        <a:latin typeface="+mn-lt"/>
                        <a:ea typeface="+mn-ea"/>
                        <a:cs typeface="+mn-cs"/>
                      </a:endParaRPr>
                    </a:p>
                  </a:txBody>
                  <a:tcPr/>
                </a:tc>
              </a:tr>
              <a:tr h="834378">
                <a:tc>
                  <a:txBody>
                    <a:bodyPr/>
                    <a:lstStyle/>
                    <a:p>
                      <a:r>
                        <a:rPr lang="ru-RU" sz="1400" kern="1200" dirty="0" smtClean="0">
                          <a:solidFill>
                            <a:srgbClr val="0070C0"/>
                          </a:solidFill>
                          <a:effectLst/>
                          <a:latin typeface="+mn-lt"/>
                          <a:ea typeface="+mn-ea"/>
                          <a:cs typeface="+mn-cs"/>
                        </a:rPr>
                        <a:t>ТОКСИКОЛОГИЧЕСКИЕ </a:t>
                      </a:r>
                    </a:p>
                    <a:p>
                      <a:r>
                        <a:rPr lang="ru-RU" sz="1400" kern="1200" dirty="0" smtClean="0">
                          <a:solidFill>
                            <a:srgbClr val="0070C0"/>
                          </a:solidFill>
                          <a:effectLst/>
                          <a:latin typeface="+mn-lt"/>
                          <a:ea typeface="+mn-ea"/>
                          <a:cs typeface="+mn-cs"/>
                        </a:rPr>
                        <a:t>ПОКАЗАТЕЛИ</a:t>
                      </a:r>
                      <a:endParaRPr lang="ru-RU" sz="1400" dirty="0">
                        <a:solidFill>
                          <a:srgbClr val="0070C0"/>
                        </a:solidFill>
                      </a:endParaRPr>
                    </a:p>
                  </a:txBody>
                  <a:tcPr/>
                </a:tc>
                <a:tc>
                  <a:txBody>
                    <a:bodyPr/>
                    <a:lstStyle/>
                    <a:p>
                      <a:pPr marL="171450" indent="-171450">
                        <a:buFont typeface="Arial" panose="020B0604020202020204" pitchFamily="34" charset="0"/>
                        <a:buChar char="•"/>
                      </a:pPr>
                      <a:r>
                        <a:rPr lang="ru-RU" sz="1400" b="1" kern="1200" dirty="0" smtClean="0">
                          <a:solidFill>
                            <a:srgbClr val="0070C0"/>
                          </a:solidFill>
                          <a:effectLst/>
                          <a:latin typeface="+mn-lt"/>
                          <a:ea typeface="+mn-ea"/>
                          <a:cs typeface="+mn-cs"/>
                        </a:rPr>
                        <a:t>Кожно- раздражающее действие</a:t>
                      </a:r>
                    </a:p>
                    <a:p>
                      <a:pPr marL="171450" indent="-171450">
                        <a:buFont typeface="Arial" panose="020B0604020202020204" pitchFamily="34" charset="0"/>
                        <a:buChar char="•"/>
                      </a:pPr>
                      <a:r>
                        <a:rPr lang="ru-RU" sz="1400" b="1" kern="1200" dirty="0" smtClean="0">
                          <a:solidFill>
                            <a:srgbClr val="0070C0"/>
                          </a:solidFill>
                          <a:effectLst/>
                          <a:latin typeface="+mn-lt"/>
                          <a:ea typeface="+mn-ea"/>
                          <a:cs typeface="+mn-cs"/>
                        </a:rPr>
                        <a:t>Действие на слизистые</a:t>
                      </a:r>
                    </a:p>
                    <a:p>
                      <a:pPr marL="171450" indent="-171450">
                        <a:buFont typeface="Arial" panose="020B0604020202020204" pitchFamily="34" charset="0"/>
                        <a:buChar char="•"/>
                      </a:pPr>
                      <a:r>
                        <a:rPr lang="ru-RU" sz="1400" b="1" kern="1200" dirty="0" smtClean="0">
                          <a:solidFill>
                            <a:srgbClr val="0070C0"/>
                          </a:solidFill>
                          <a:effectLst/>
                          <a:latin typeface="+mn-lt"/>
                          <a:ea typeface="+mn-ea"/>
                          <a:cs typeface="+mn-cs"/>
                        </a:rPr>
                        <a:t>Общетоксическое действие, определяемое</a:t>
                      </a:r>
                      <a:r>
                        <a:rPr lang="ru-RU" sz="1400" b="1" kern="1200" baseline="0" dirty="0" smtClean="0">
                          <a:solidFill>
                            <a:srgbClr val="0070C0"/>
                          </a:solidFill>
                          <a:effectLst/>
                          <a:latin typeface="+mn-lt"/>
                          <a:ea typeface="+mn-ea"/>
                          <a:cs typeface="+mn-cs"/>
                        </a:rPr>
                        <a:t> </a:t>
                      </a:r>
                      <a:r>
                        <a:rPr lang="ru-RU" sz="1400" b="1" kern="1200" dirty="0" smtClean="0">
                          <a:solidFill>
                            <a:srgbClr val="0070C0"/>
                          </a:solidFill>
                          <a:effectLst/>
                          <a:latin typeface="+mn-lt"/>
                          <a:ea typeface="+mn-ea"/>
                          <a:cs typeface="+mn-cs"/>
                        </a:rPr>
                        <a:t>альтернативными </a:t>
                      </a:r>
                      <a:r>
                        <a:rPr lang="ru-RU" sz="1400" b="1" kern="1200" baseline="0" dirty="0" smtClean="0">
                          <a:solidFill>
                            <a:srgbClr val="0070C0"/>
                          </a:solidFill>
                          <a:effectLst/>
                          <a:latin typeface="+mn-lt"/>
                          <a:ea typeface="+mn-ea"/>
                          <a:cs typeface="+mn-cs"/>
                        </a:rPr>
                        <a:t> </a:t>
                      </a:r>
                      <a:r>
                        <a:rPr lang="ru-RU" sz="1400" b="1" kern="1200" dirty="0" smtClean="0">
                          <a:solidFill>
                            <a:srgbClr val="0070C0"/>
                          </a:solidFill>
                          <a:effectLst/>
                          <a:latin typeface="+mn-lt"/>
                          <a:ea typeface="+mn-ea"/>
                          <a:cs typeface="+mn-cs"/>
                        </a:rPr>
                        <a:t>методами </a:t>
                      </a:r>
                      <a:r>
                        <a:rPr lang="ru-RU" sz="1400" b="1" kern="1200" dirty="0" err="1" smtClean="0">
                          <a:solidFill>
                            <a:srgbClr val="0070C0"/>
                          </a:solidFill>
                          <a:effectLst/>
                          <a:latin typeface="+mn-lt"/>
                          <a:ea typeface="+mn-ea"/>
                          <a:cs typeface="+mn-cs"/>
                        </a:rPr>
                        <a:t>in</a:t>
                      </a:r>
                      <a:r>
                        <a:rPr lang="ru-RU" sz="1400" b="1" kern="1200" dirty="0" smtClean="0">
                          <a:solidFill>
                            <a:srgbClr val="0070C0"/>
                          </a:solidFill>
                          <a:effectLst/>
                          <a:latin typeface="+mn-lt"/>
                          <a:ea typeface="+mn-ea"/>
                          <a:cs typeface="+mn-cs"/>
                        </a:rPr>
                        <a:t>  </a:t>
                      </a:r>
                      <a:r>
                        <a:rPr lang="ru-RU" sz="1400" b="1" kern="1200" dirty="0" err="1" smtClean="0">
                          <a:solidFill>
                            <a:srgbClr val="0070C0"/>
                          </a:solidFill>
                          <a:effectLst/>
                          <a:latin typeface="+mn-lt"/>
                          <a:ea typeface="+mn-ea"/>
                          <a:cs typeface="+mn-cs"/>
                        </a:rPr>
                        <a:t>vitro</a:t>
                      </a:r>
                      <a:r>
                        <a:rPr lang="ru-RU" sz="1400" b="1" kern="1200" dirty="0" smtClean="0">
                          <a:solidFill>
                            <a:srgbClr val="0070C0"/>
                          </a:solidFill>
                          <a:effectLst/>
                          <a:latin typeface="+mn-lt"/>
                          <a:ea typeface="+mn-ea"/>
                          <a:cs typeface="+mn-cs"/>
                        </a:rPr>
                        <a:t> </a:t>
                      </a:r>
                      <a:endParaRPr lang="ru-RU" sz="1400" b="1" dirty="0">
                        <a:solidFill>
                          <a:srgbClr val="0070C0"/>
                        </a:solidFill>
                      </a:endParaRPr>
                    </a:p>
                  </a:txBody>
                  <a:tcPr/>
                </a:tc>
              </a:tr>
              <a:tr h="834378">
                <a:tc>
                  <a:txBody>
                    <a:bodyPr/>
                    <a:lstStyle/>
                    <a:p>
                      <a:r>
                        <a:rPr lang="ru-RU" sz="1400" kern="1200" dirty="0" smtClean="0">
                          <a:solidFill>
                            <a:srgbClr val="0070C0"/>
                          </a:solidFill>
                          <a:effectLst/>
                          <a:latin typeface="+mn-lt"/>
                          <a:ea typeface="+mn-ea"/>
                          <a:cs typeface="+mn-cs"/>
                        </a:rPr>
                        <a:t>КЛИНИЧЕСКИЕ (КЛИНИКО-ЛАБОРАТОРНЫЕ) ПОКАЗАТЕЛИ</a:t>
                      </a:r>
                      <a:endParaRPr lang="ru-RU" sz="1400" dirty="0">
                        <a:solidFill>
                          <a:srgbClr val="0070C0"/>
                        </a:solidFill>
                      </a:endParaRPr>
                    </a:p>
                  </a:txBody>
                  <a:tcPr/>
                </a:tc>
                <a:tc>
                  <a:txBody>
                    <a:bodyPr/>
                    <a:lstStyle/>
                    <a:p>
                      <a:pPr marL="285750" indent="-285750">
                        <a:buFont typeface="Arial" panose="020B0604020202020204" pitchFamily="34" charset="0"/>
                        <a:buChar char="•"/>
                      </a:pPr>
                      <a:r>
                        <a:rPr lang="ru-RU" sz="1400" b="1" kern="1200" dirty="0" smtClean="0">
                          <a:solidFill>
                            <a:srgbClr val="0070C0"/>
                          </a:solidFill>
                          <a:effectLst/>
                          <a:latin typeface="+mn-lt"/>
                          <a:ea typeface="+mn-ea"/>
                          <a:cs typeface="+mn-cs"/>
                        </a:rPr>
                        <a:t>Раздражающее действие </a:t>
                      </a:r>
                    </a:p>
                    <a:p>
                      <a:pPr marL="285750" indent="-285750">
                        <a:buFont typeface="Arial" panose="020B0604020202020204" pitchFamily="34" charset="0"/>
                        <a:buChar char="•"/>
                      </a:pPr>
                      <a:r>
                        <a:rPr lang="ru-RU" sz="1400" b="1" kern="1200" dirty="0" smtClean="0">
                          <a:solidFill>
                            <a:srgbClr val="0070C0"/>
                          </a:solidFill>
                          <a:effectLst/>
                          <a:latin typeface="+mn-lt"/>
                          <a:ea typeface="+mn-ea"/>
                          <a:cs typeface="+mn-cs"/>
                        </a:rPr>
                        <a:t>Сенсибилизирующее действие </a:t>
                      </a:r>
                      <a:endParaRPr lang="ru-RU" sz="1400" b="1" dirty="0">
                        <a:solidFill>
                          <a:srgbClr val="0070C0"/>
                        </a:solidFill>
                      </a:endParaRPr>
                    </a:p>
                  </a:txBody>
                  <a:tcPr/>
                </a:tc>
              </a:tr>
              <a:tr h="834378">
                <a:tc>
                  <a:txBody>
                    <a:bodyPr/>
                    <a:lstStyle/>
                    <a:p>
                      <a:r>
                        <a:rPr lang="ru-RU" sz="1400" kern="1200" dirty="0" smtClean="0">
                          <a:solidFill>
                            <a:srgbClr val="0070C0"/>
                          </a:solidFill>
                          <a:effectLst/>
                          <a:latin typeface="+mn-lt"/>
                          <a:ea typeface="+mn-ea"/>
                          <a:cs typeface="+mn-cs"/>
                        </a:rPr>
                        <a:t>КЛИНИЧЕСКИЕ ПОКАЗАТЕЛИ </a:t>
                      </a:r>
                    </a:p>
                    <a:p>
                      <a:r>
                        <a:rPr lang="ru-RU" sz="1400" kern="1200" dirty="0" smtClean="0">
                          <a:solidFill>
                            <a:srgbClr val="0070C0"/>
                          </a:solidFill>
                          <a:effectLst/>
                          <a:latin typeface="+mn-lt"/>
                          <a:ea typeface="+mn-ea"/>
                          <a:cs typeface="+mn-cs"/>
                        </a:rPr>
                        <a:t>СРЕДСТВ ГИГИЕНЫ </a:t>
                      </a:r>
                    </a:p>
                    <a:p>
                      <a:r>
                        <a:rPr lang="ru-RU" sz="1400" kern="1200" dirty="0" smtClean="0">
                          <a:solidFill>
                            <a:srgbClr val="0070C0"/>
                          </a:solidFill>
                          <a:effectLst/>
                          <a:latin typeface="+mn-lt"/>
                          <a:ea typeface="+mn-ea"/>
                          <a:cs typeface="+mn-cs"/>
                        </a:rPr>
                        <a:t>ПОЛОСТИ РТА</a:t>
                      </a:r>
                      <a:endParaRPr lang="ru-RU" sz="1400" dirty="0">
                        <a:solidFill>
                          <a:srgbClr val="0070C0"/>
                        </a:solidFill>
                      </a:endParaRPr>
                    </a:p>
                  </a:txBody>
                  <a:tcPr/>
                </a:tc>
                <a:tc>
                  <a:txBody>
                    <a:bodyPr/>
                    <a:lstStyle/>
                    <a:p>
                      <a:pPr marL="285750" indent="-285750">
                        <a:buFont typeface="Arial" panose="020B0604020202020204" pitchFamily="34" charset="0"/>
                        <a:buChar char="•"/>
                      </a:pPr>
                      <a:r>
                        <a:rPr lang="ru-RU" sz="1400" b="1" kern="1200" dirty="0" err="1" smtClean="0">
                          <a:solidFill>
                            <a:srgbClr val="0070C0"/>
                          </a:solidFill>
                          <a:effectLst/>
                          <a:latin typeface="+mn-lt"/>
                          <a:ea typeface="+mn-ea"/>
                          <a:cs typeface="+mn-cs"/>
                        </a:rPr>
                        <a:t>Деминерализующее</a:t>
                      </a:r>
                      <a:r>
                        <a:rPr lang="ru-RU" sz="1400" b="1" kern="1200" dirty="0" smtClean="0">
                          <a:solidFill>
                            <a:srgbClr val="0070C0"/>
                          </a:solidFill>
                          <a:effectLst/>
                          <a:latin typeface="+mn-lt"/>
                          <a:ea typeface="+mn-ea"/>
                          <a:cs typeface="+mn-cs"/>
                        </a:rPr>
                        <a:t> действие</a:t>
                      </a:r>
                    </a:p>
                    <a:p>
                      <a:pPr marL="285750" indent="-285750">
                        <a:buFont typeface="Arial" panose="020B0604020202020204" pitchFamily="34" charset="0"/>
                        <a:buChar char="•"/>
                      </a:pPr>
                      <a:r>
                        <a:rPr lang="ru-RU" sz="1400" b="1" kern="1200" dirty="0" smtClean="0">
                          <a:solidFill>
                            <a:srgbClr val="0070C0"/>
                          </a:solidFill>
                          <a:effectLst/>
                          <a:latin typeface="+mn-lt"/>
                          <a:ea typeface="+mn-ea"/>
                          <a:cs typeface="+mn-cs"/>
                        </a:rPr>
                        <a:t>Отсутствие</a:t>
                      </a:r>
                      <a:r>
                        <a:rPr lang="ru-RU" sz="1400" b="1" kern="1200" baseline="0" dirty="0" smtClean="0">
                          <a:solidFill>
                            <a:srgbClr val="0070C0"/>
                          </a:solidFill>
                          <a:effectLst/>
                          <a:latin typeface="+mn-lt"/>
                          <a:ea typeface="+mn-ea"/>
                          <a:cs typeface="+mn-cs"/>
                        </a:rPr>
                        <a:t> новых очагов деминерализации</a:t>
                      </a:r>
                      <a:endParaRPr lang="ru-RU" sz="1400" b="1" kern="1200" dirty="0" smtClean="0">
                        <a:solidFill>
                          <a:srgbClr val="0070C0"/>
                        </a:solidFill>
                        <a:effectLst/>
                        <a:latin typeface="+mn-lt"/>
                        <a:ea typeface="+mn-ea"/>
                        <a:cs typeface="+mn-cs"/>
                      </a:endParaRPr>
                    </a:p>
                    <a:p>
                      <a:endParaRPr lang="ru-RU" sz="1400" b="1" dirty="0">
                        <a:solidFill>
                          <a:srgbClr val="0070C0"/>
                        </a:solidFill>
                      </a:endParaRPr>
                    </a:p>
                  </a:txBody>
                  <a:tcPr/>
                </a:tc>
              </a:tr>
            </a:tbl>
          </a:graphicData>
        </a:graphic>
      </p:graphicFrame>
    </p:spTree>
    <p:extLst>
      <p:ext uri="{BB962C8B-B14F-4D97-AF65-F5344CB8AC3E}">
        <p14:creationId xmlns:p14="http://schemas.microsoft.com/office/powerpoint/2010/main" val="727944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772816"/>
            <a:ext cx="7262193" cy="3742352"/>
          </a:xfrm>
        </p:spPr>
        <p:txBody>
          <a:bodyPr/>
          <a:lstStyle/>
          <a:p>
            <a:pPr marL="0" indent="0" algn="l">
              <a:buNone/>
            </a:pPr>
            <a:r>
              <a:rPr lang="ru-RU" sz="2000" dirty="0">
                <a:effectLst/>
              </a:rPr>
              <a:t>ГОСТ ISO 9001-2011 «Системы менеджмента качества. Требования»</a:t>
            </a:r>
            <a:br>
              <a:rPr lang="ru-RU" sz="2000" dirty="0">
                <a:effectLst/>
              </a:rPr>
            </a:br>
            <a:r>
              <a:rPr lang="ru-RU" sz="2000" dirty="0" smtClean="0">
                <a:effectLst/>
              </a:rPr>
              <a:t/>
            </a:r>
            <a:br>
              <a:rPr lang="ru-RU" sz="2000" dirty="0" smtClean="0">
                <a:effectLst/>
              </a:rPr>
            </a:br>
            <a:r>
              <a:rPr lang="ru-RU" sz="2000" dirty="0" smtClean="0">
                <a:effectLst/>
              </a:rPr>
              <a:t>ISO </a:t>
            </a:r>
            <a:r>
              <a:rPr lang="ru-RU" sz="2000" dirty="0">
                <a:effectLst/>
              </a:rPr>
              <a:t>22716:2007 «Косметика. Надлежащая производственная практика (GMP). Руководящие указания по надлежащей производственной </a:t>
            </a:r>
            <a:r>
              <a:rPr lang="ru-RU" sz="2000" dirty="0" smtClean="0">
                <a:effectLst/>
              </a:rPr>
              <a:t>практике»</a:t>
            </a:r>
            <a:br>
              <a:rPr lang="ru-RU" sz="2000" dirty="0" smtClean="0">
                <a:effectLst/>
              </a:rPr>
            </a:br>
            <a:r>
              <a:rPr lang="ru-RU" sz="2000" dirty="0" smtClean="0">
                <a:effectLst/>
              </a:rPr>
              <a:t/>
            </a:r>
            <a:br>
              <a:rPr lang="ru-RU" sz="2000" dirty="0" smtClean="0">
                <a:effectLst/>
              </a:rPr>
            </a:br>
            <a:r>
              <a:rPr lang="ru-RU" sz="2000" dirty="0" smtClean="0">
                <a:effectLst/>
              </a:rPr>
              <a:t>ГОСТ </a:t>
            </a:r>
            <a:r>
              <a:rPr lang="ru-RU" sz="2000" dirty="0">
                <a:effectLst/>
              </a:rPr>
              <a:t>Р 55880-2013 «Продукция парфюмерно-косметическая. Требования к условиям обеспечения безопасности при разработке систем менеджмента качества</a:t>
            </a:r>
            <a:r>
              <a:rPr lang="ru-RU" sz="2000" dirty="0" smtClean="0">
                <a:effectLst/>
              </a:rPr>
              <a:t>»</a:t>
            </a:r>
            <a:r>
              <a:rPr lang="ru-RU" sz="2000" dirty="0">
                <a:effectLst/>
              </a:rPr>
              <a:t/>
            </a:r>
            <a:br>
              <a:rPr lang="ru-RU" sz="2000" dirty="0">
                <a:effectLst/>
              </a:rPr>
            </a:br>
            <a:endParaRPr lang="ru-RU" sz="2000" dirty="0"/>
          </a:p>
        </p:txBody>
      </p:sp>
      <p:sp>
        <p:nvSpPr>
          <p:cNvPr id="3" name="Объект 2"/>
          <p:cNvSpPr>
            <a:spLocks noGrp="1"/>
          </p:cNvSpPr>
          <p:nvPr>
            <p:ph sz="quarter" idx="13"/>
          </p:nvPr>
        </p:nvSpPr>
        <p:spPr>
          <a:xfrm>
            <a:off x="1143000" y="731520"/>
            <a:ext cx="6400800" cy="825272"/>
          </a:xfrm>
        </p:spPr>
        <p:txBody>
          <a:bodyPr/>
          <a:lstStyle/>
          <a:p>
            <a:pPr marL="45720" indent="0" algn="ctr">
              <a:buNone/>
            </a:pPr>
            <a:r>
              <a:rPr lang="ru-RU" b="1" dirty="0" smtClean="0">
                <a:solidFill>
                  <a:schemeClr val="accent6"/>
                </a:solidFill>
                <a:effectLst>
                  <a:outerShdw blurRad="38100" dist="38100" dir="2700000" algn="tl">
                    <a:srgbClr val="000000">
                      <a:alpha val="43137"/>
                    </a:srgbClr>
                  </a:outerShdw>
                </a:effectLst>
              </a:rPr>
              <a:t>Стандарты, регламентирующие принципы системы менеджмента качества </a:t>
            </a:r>
            <a:endParaRPr lang="ru-RU" b="1"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7745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3" y="1484784"/>
            <a:ext cx="7992888" cy="4680520"/>
          </a:xfrm>
        </p:spPr>
        <p:txBody>
          <a:bodyPr/>
          <a:lstStyle/>
          <a:p>
            <a:pPr marL="0" indent="0" algn="l">
              <a:buNone/>
            </a:pPr>
            <a:r>
              <a:rPr lang="ru-RU" sz="1600" dirty="0">
                <a:effectLst/>
              </a:rPr>
              <a:t>1. Продукция для искусственного загара</a:t>
            </a:r>
            <a:br>
              <a:rPr lang="ru-RU" sz="1600" dirty="0">
                <a:effectLst/>
              </a:rPr>
            </a:br>
            <a:r>
              <a:rPr lang="ru-RU" sz="1600" dirty="0">
                <a:effectLst/>
              </a:rPr>
              <a:t>2. Продукция для отбеливания (осветления) кожи</a:t>
            </a:r>
            <a:br>
              <a:rPr lang="ru-RU" sz="1600" dirty="0">
                <a:effectLst/>
              </a:rPr>
            </a:br>
            <a:r>
              <a:rPr lang="ru-RU" sz="1600" dirty="0">
                <a:effectLst/>
              </a:rPr>
              <a:t>3. Косметика для </a:t>
            </a:r>
            <a:r>
              <a:rPr lang="ru-RU" sz="1600" dirty="0" err="1">
                <a:effectLst/>
              </a:rPr>
              <a:t>татуажа</a:t>
            </a:r>
            <a:r>
              <a:rPr lang="ru-RU" sz="1600" dirty="0">
                <a:effectLst/>
              </a:rPr>
              <a:t/>
            </a:r>
            <a:br>
              <a:rPr lang="ru-RU" sz="1600" dirty="0">
                <a:effectLst/>
              </a:rPr>
            </a:br>
            <a:r>
              <a:rPr lang="ru-RU" sz="1600" dirty="0">
                <a:effectLst/>
              </a:rPr>
              <a:t>4. Интимная косметика</a:t>
            </a:r>
            <a:br>
              <a:rPr lang="ru-RU" sz="1600" dirty="0">
                <a:effectLst/>
              </a:rPr>
            </a:br>
            <a:r>
              <a:rPr lang="ru-RU" sz="1600" dirty="0">
                <a:effectLst/>
              </a:rPr>
              <a:t>5. Продукция индивидуальной защиты кожи от воздействия вредных </a:t>
            </a:r>
            <a:r>
              <a:rPr lang="ru-RU" sz="1600" dirty="0" smtClean="0">
                <a:effectLst/>
              </a:rPr>
              <a:t>	производственных </a:t>
            </a:r>
            <a:r>
              <a:rPr lang="ru-RU" sz="1600" dirty="0">
                <a:effectLst/>
              </a:rPr>
              <a:t>факторов</a:t>
            </a:r>
            <a:br>
              <a:rPr lang="ru-RU" sz="1600" dirty="0">
                <a:effectLst/>
              </a:rPr>
            </a:br>
            <a:r>
              <a:rPr lang="ru-RU" sz="1600" dirty="0">
                <a:effectLst/>
              </a:rPr>
              <a:t>6. Детская косметика</a:t>
            </a:r>
            <a:br>
              <a:rPr lang="ru-RU" sz="1600" dirty="0">
                <a:effectLst/>
              </a:rPr>
            </a:br>
            <a:r>
              <a:rPr lang="ru-RU" sz="1600" dirty="0">
                <a:effectLst/>
              </a:rPr>
              <a:t>7. Продукция для химического окрашивания, осветления и </a:t>
            </a:r>
            <a:r>
              <a:rPr lang="ru-RU" sz="1600" dirty="0" err="1">
                <a:effectLst/>
              </a:rPr>
              <a:t>мелирования</a:t>
            </a:r>
            <a:r>
              <a:rPr lang="ru-RU" sz="1600" dirty="0">
                <a:effectLst/>
              </a:rPr>
              <a:t> </a:t>
            </a:r>
            <a:r>
              <a:rPr lang="ru-RU" sz="1600" dirty="0" smtClean="0">
                <a:effectLst/>
              </a:rPr>
              <a:t>   	волос</a:t>
            </a:r>
            <a:r>
              <a:rPr lang="ru-RU" sz="1600" dirty="0">
                <a:effectLst/>
              </a:rPr>
              <a:t/>
            </a:r>
            <a:br>
              <a:rPr lang="ru-RU" sz="1600" dirty="0">
                <a:effectLst/>
              </a:rPr>
            </a:br>
            <a:r>
              <a:rPr lang="ru-RU" sz="1600" dirty="0">
                <a:effectLst/>
              </a:rPr>
              <a:t>8. Продукция для химической завивки и распрямления волос</a:t>
            </a:r>
            <a:br>
              <a:rPr lang="ru-RU" sz="1600" dirty="0">
                <a:effectLst/>
              </a:rPr>
            </a:br>
            <a:r>
              <a:rPr lang="ru-RU" sz="1600" dirty="0">
                <a:effectLst/>
              </a:rPr>
              <a:t>9. Продукция, произведенная с использованием </a:t>
            </a:r>
            <a:r>
              <a:rPr lang="ru-RU" sz="1600" dirty="0" err="1">
                <a:effectLst/>
              </a:rPr>
              <a:t>наноматериалов</a:t>
            </a:r>
            <a:r>
              <a:rPr lang="ru-RU" sz="1600" dirty="0">
                <a:effectLst/>
              </a:rPr>
              <a:t/>
            </a:r>
            <a:br>
              <a:rPr lang="ru-RU" sz="1600" dirty="0">
                <a:effectLst/>
              </a:rPr>
            </a:br>
            <a:r>
              <a:rPr lang="ru-RU" sz="1600" dirty="0">
                <a:effectLst/>
              </a:rPr>
              <a:t>10. Продукция для депиляции</a:t>
            </a:r>
            <a:br>
              <a:rPr lang="ru-RU" sz="1600" dirty="0">
                <a:effectLst/>
              </a:rPr>
            </a:br>
            <a:r>
              <a:rPr lang="ru-RU" sz="1600" dirty="0">
                <a:effectLst/>
              </a:rPr>
              <a:t>11. </a:t>
            </a:r>
            <a:r>
              <a:rPr lang="ru-RU" sz="1600" dirty="0" err="1">
                <a:effectLst/>
              </a:rPr>
              <a:t>Пилинги</a:t>
            </a:r>
            <a:r>
              <a:rPr lang="ru-RU" sz="1600" dirty="0">
                <a:effectLst/>
              </a:rPr>
              <a:t/>
            </a:r>
            <a:br>
              <a:rPr lang="ru-RU" sz="1600" dirty="0">
                <a:effectLst/>
              </a:rPr>
            </a:br>
            <a:r>
              <a:rPr lang="ru-RU" sz="1600" dirty="0" smtClean="0">
                <a:effectLst/>
              </a:rPr>
              <a:t>12. </a:t>
            </a:r>
            <a:r>
              <a:rPr lang="ru-RU" sz="1600" dirty="0">
                <a:effectLst/>
              </a:rPr>
              <a:t>Фторсодержащие средства гигиены полости рта, массовая доля </a:t>
            </a:r>
            <a:r>
              <a:rPr lang="ru-RU" sz="1600" dirty="0" smtClean="0">
                <a:effectLst/>
              </a:rPr>
              <a:t>	фторидов в </a:t>
            </a:r>
            <a:r>
              <a:rPr lang="ru-RU" sz="1600" dirty="0">
                <a:effectLst/>
              </a:rPr>
              <a:t>которых превышает 0,15% (для жидких средств гигиены </a:t>
            </a:r>
            <a:r>
              <a:rPr lang="ru-RU" sz="1600" dirty="0" smtClean="0">
                <a:effectLst/>
              </a:rPr>
              <a:t>	полости 	рта </a:t>
            </a:r>
            <a:r>
              <a:rPr lang="ru-RU" sz="1600" dirty="0">
                <a:effectLst/>
              </a:rPr>
              <a:t>- 0,05%)</a:t>
            </a:r>
            <a:br>
              <a:rPr lang="ru-RU" sz="1600" dirty="0">
                <a:effectLst/>
              </a:rPr>
            </a:br>
            <a:r>
              <a:rPr lang="ru-RU" sz="1600" dirty="0">
                <a:effectLst/>
              </a:rPr>
              <a:t>13. Средства для отбеливания зубов, с концентрацией перекиси водорода </a:t>
            </a:r>
            <a:r>
              <a:rPr lang="ru-RU" sz="1600" dirty="0" smtClean="0">
                <a:effectLst/>
              </a:rPr>
              <a:t>	0,1</a:t>
            </a:r>
            <a:r>
              <a:rPr lang="ru-RU" sz="1600" dirty="0">
                <a:effectLst/>
              </a:rPr>
              <a:t>% - 6,0%.</a:t>
            </a:r>
            <a:br>
              <a:rPr lang="ru-RU" sz="1600" dirty="0">
                <a:effectLst/>
              </a:rPr>
            </a:br>
            <a:endParaRPr lang="ru-RU" sz="1600" dirty="0"/>
          </a:p>
        </p:txBody>
      </p:sp>
      <p:sp>
        <p:nvSpPr>
          <p:cNvPr id="3" name="Объект 2"/>
          <p:cNvSpPr>
            <a:spLocks noGrp="1"/>
          </p:cNvSpPr>
          <p:nvPr>
            <p:ph sz="quarter" idx="13"/>
          </p:nvPr>
        </p:nvSpPr>
        <p:spPr>
          <a:xfrm>
            <a:off x="539552" y="476672"/>
            <a:ext cx="7848872" cy="792088"/>
          </a:xfrm>
        </p:spPr>
        <p:txBody>
          <a:bodyPr>
            <a:normAutofit lnSpcReduction="10000"/>
          </a:bodyPr>
          <a:lstStyle/>
          <a:p>
            <a:pPr marL="45720" indent="0" algn="ctr">
              <a:buNone/>
            </a:pPr>
            <a:r>
              <a:rPr lang="ru-RU" dirty="0" smtClean="0">
                <a:solidFill>
                  <a:schemeClr val="accent6"/>
                </a:solidFill>
                <a:effectLst>
                  <a:outerShdw blurRad="38100" dist="38100" dir="2700000" algn="tl">
                    <a:srgbClr val="000000">
                      <a:alpha val="43137"/>
                    </a:srgbClr>
                  </a:outerShdw>
                </a:effectLst>
              </a:rPr>
              <a:t>ПЕРЕЧЕНЬ ПАРФЮМЕРНО-КОСМЕТИЧЕСКОЙ </a:t>
            </a:r>
            <a:r>
              <a:rPr lang="ru-RU" dirty="0">
                <a:solidFill>
                  <a:schemeClr val="accent6"/>
                </a:solidFill>
                <a:effectLst>
                  <a:outerShdw blurRad="38100" dist="38100" dir="2700000" algn="tl">
                    <a:srgbClr val="000000">
                      <a:alpha val="43137"/>
                    </a:srgbClr>
                  </a:outerShdw>
                </a:effectLst>
              </a:rPr>
              <a:t>ПРОДУКЦИИ, </a:t>
            </a:r>
            <a:r>
              <a:rPr lang="ru-RU" dirty="0" smtClean="0">
                <a:solidFill>
                  <a:schemeClr val="accent6"/>
                </a:solidFill>
                <a:effectLst>
                  <a:outerShdw blurRad="38100" dist="38100" dir="2700000" algn="tl">
                    <a:srgbClr val="000000">
                      <a:alpha val="43137"/>
                    </a:srgbClr>
                  </a:outerShdw>
                </a:effectLst>
              </a:rPr>
              <a:t>ПОДЛЕЖАЩЕЙ ГОСУДАРСТВЕННОЙ </a:t>
            </a:r>
            <a:r>
              <a:rPr lang="ru-RU" dirty="0">
                <a:solidFill>
                  <a:schemeClr val="accent6"/>
                </a:solidFill>
                <a:effectLst>
                  <a:outerShdw blurRad="38100" dist="38100" dir="2700000" algn="tl">
                    <a:srgbClr val="000000">
                      <a:alpha val="43137"/>
                    </a:srgbClr>
                  </a:outerShdw>
                </a:effectLst>
              </a:rPr>
              <a:t>РЕГИСТРАЦИИ</a:t>
            </a:r>
          </a:p>
          <a:p>
            <a:pPr marL="45720" indent="0">
              <a:buNone/>
            </a:pPr>
            <a:endParaRPr lang="ru-RU" dirty="0"/>
          </a:p>
        </p:txBody>
      </p:sp>
    </p:spTree>
    <p:extLst>
      <p:ext uri="{BB962C8B-B14F-4D97-AF65-F5344CB8AC3E}">
        <p14:creationId xmlns:p14="http://schemas.microsoft.com/office/powerpoint/2010/main" val="255242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272808" cy="5217760"/>
          </a:xfrm>
        </p:spPr>
        <p:txBody>
          <a:bodyPr>
            <a:normAutofit fontScale="92500" lnSpcReduction="20000"/>
          </a:bodyPr>
          <a:lstStyle/>
          <a:p>
            <a:pPr marL="45720" indent="0" algn="ctr">
              <a:buNone/>
            </a:pPr>
            <a:r>
              <a:rPr lang="ru-RU" dirty="0">
                <a:solidFill>
                  <a:schemeClr val="accent6"/>
                </a:solidFill>
                <a:effectLst>
                  <a:outerShdw blurRad="38100" dist="38100" dir="2700000" algn="tl">
                    <a:srgbClr val="000000">
                      <a:alpha val="43137"/>
                    </a:srgbClr>
                  </a:outerShdw>
                </a:effectLst>
              </a:rPr>
              <a:t>Комплект документов для регистрации </a:t>
            </a:r>
            <a:r>
              <a:rPr lang="ru-RU" dirty="0" smtClean="0">
                <a:solidFill>
                  <a:schemeClr val="accent6"/>
                </a:solidFill>
                <a:effectLst>
                  <a:outerShdw blurRad="38100" dist="38100" dir="2700000" algn="tl">
                    <a:srgbClr val="000000">
                      <a:alpha val="43137"/>
                    </a:srgbClr>
                  </a:outerShdw>
                </a:effectLst>
              </a:rPr>
              <a:t>декларации:</a:t>
            </a:r>
            <a:endParaRPr lang="ru-RU" dirty="0">
              <a:solidFill>
                <a:schemeClr val="accent6"/>
              </a:solidFill>
              <a:effectLst>
                <a:outerShdw blurRad="38100" dist="38100" dir="2700000" algn="tl">
                  <a:srgbClr val="000000">
                    <a:alpha val="43137"/>
                  </a:srgbClr>
                </a:outerShdw>
              </a:effectLst>
            </a:endParaRPr>
          </a:p>
          <a:p>
            <a:r>
              <a:rPr lang="ru-RU" dirty="0" smtClean="0"/>
              <a:t> </a:t>
            </a:r>
            <a:r>
              <a:rPr lang="ru-RU" dirty="0"/>
              <a:t>заявление;</a:t>
            </a:r>
          </a:p>
          <a:p>
            <a:r>
              <a:rPr lang="ru-RU" dirty="0" smtClean="0"/>
              <a:t> </a:t>
            </a:r>
            <a:r>
              <a:rPr lang="ru-RU" dirty="0"/>
              <a:t>государственные свидетельства о регистрации заявителя;</a:t>
            </a:r>
          </a:p>
          <a:p>
            <a:r>
              <a:rPr lang="ru-RU" dirty="0" smtClean="0"/>
              <a:t> </a:t>
            </a:r>
            <a:r>
              <a:rPr lang="ru-RU" dirty="0"/>
              <a:t>перечень </a:t>
            </a:r>
            <a:r>
              <a:rPr lang="ru-RU" dirty="0" smtClean="0"/>
              <a:t>ингредиентов;</a:t>
            </a:r>
            <a:endParaRPr lang="ru-RU" dirty="0"/>
          </a:p>
          <a:p>
            <a:r>
              <a:rPr lang="ru-RU" dirty="0" smtClean="0"/>
              <a:t> </a:t>
            </a:r>
            <a:r>
              <a:rPr lang="ru-RU" dirty="0"/>
              <a:t>копии документов, содержащие органолептические и физико-химические показатели </a:t>
            </a:r>
            <a:r>
              <a:rPr lang="ru-RU" dirty="0" smtClean="0"/>
              <a:t>продукции;</a:t>
            </a:r>
            <a:endParaRPr lang="ru-RU" dirty="0"/>
          </a:p>
          <a:p>
            <a:r>
              <a:rPr lang="ru-RU" dirty="0" smtClean="0"/>
              <a:t> </a:t>
            </a:r>
            <a:r>
              <a:rPr lang="ru-RU" dirty="0"/>
              <a:t>протоколы исследований (испытаний на соответствие требований к физико-химическим, микробиологическим показателям, к содержанию токсичных элементов, к клинико-лабораторным </a:t>
            </a:r>
            <a:r>
              <a:rPr lang="ru-RU" dirty="0" smtClean="0"/>
              <a:t>показателям;</a:t>
            </a:r>
            <a:endParaRPr lang="ru-RU" dirty="0"/>
          </a:p>
          <a:p>
            <a:r>
              <a:rPr lang="ru-RU" dirty="0" smtClean="0"/>
              <a:t> </a:t>
            </a:r>
            <a:r>
              <a:rPr lang="ru-RU" dirty="0"/>
              <a:t>образец </a:t>
            </a:r>
            <a:r>
              <a:rPr lang="ru-RU" dirty="0" smtClean="0"/>
              <a:t>маркировки; </a:t>
            </a:r>
            <a:endParaRPr lang="ru-RU" dirty="0"/>
          </a:p>
          <a:p>
            <a:r>
              <a:rPr lang="ru-RU" dirty="0" smtClean="0"/>
              <a:t> </a:t>
            </a:r>
            <a:r>
              <a:rPr lang="ru-RU" dirty="0"/>
              <a:t>документ изготовителя о соответствии производства требованиям технического </a:t>
            </a:r>
            <a:r>
              <a:rPr lang="ru-RU" dirty="0" smtClean="0"/>
              <a:t>регламента; </a:t>
            </a:r>
            <a:endParaRPr lang="ru-RU" dirty="0"/>
          </a:p>
          <a:p>
            <a:r>
              <a:rPr lang="ru-RU" dirty="0" smtClean="0"/>
              <a:t> </a:t>
            </a:r>
            <a:r>
              <a:rPr lang="ru-RU" dirty="0"/>
              <a:t>документы, подтверждающие потребительские свойства парфюмерно-косметической продукции, заявленные в </a:t>
            </a:r>
            <a:r>
              <a:rPr lang="ru-RU" dirty="0" smtClean="0"/>
              <a:t>маркировке; </a:t>
            </a:r>
            <a:endParaRPr lang="ru-RU" dirty="0"/>
          </a:p>
          <a:p>
            <a:endParaRPr lang="ru-RU" dirty="0"/>
          </a:p>
        </p:txBody>
      </p:sp>
    </p:spTree>
    <p:extLst>
      <p:ext uri="{BB962C8B-B14F-4D97-AF65-F5344CB8AC3E}">
        <p14:creationId xmlns:p14="http://schemas.microsoft.com/office/powerpoint/2010/main" val="97517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207</TotalTime>
  <Words>397</Words>
  <Application>Microsoft Office PowerPoint</Application>
  <PresentationFormat>Экран (4:3)</PresentationFormat>
  <Paragraphs>92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 Доцент, к.т.н., эксперт  О. Ю. Свекольникова </vt:lpstr>
      <vt:lpstr>Презентация PowerPoint</vt:lpstr>
      <vt:lpstr>1. Единые формы декларации о соответствии и сертификата соответствия  2. Единый перечень продукции, подлежащей обязательному получению Сертификата Таможенного Союза </vt:lpstr>
      <vt:lpstr>Регламентируются следующие требования:  - состав,  - физико-химические показатели,  - микробиологические показатели,  - содержание токсичных элементов,  - токсикологические показатели,  - клинические (клинико-лабораторные) показатели,  - производство, - потребительская тара,  - маркировка продукции </vt:lpstr>
      <vt:lpstr>Презентация PowerPoint</vt:lpstr>
      <vt:lpstr>Презентация PowerPoint</vt:lpstr>
      <vt:lpstr>ГОСТ ISO 9001-2011 «Системы менеджмента качества. Требования»  ISO 22716:2007 «Косметика. Надлежащая производственная практика (GMP). Руководящие указания по надлежащей производственной практике»  ГОСТ Р 55880-2013 «Продукция парфюмерно-косметическая. Требования к условиям обеспечения безопасности при разработке систем менеджмента качества» </vt:lpstr>
      <vt:lpstr>1. Продукция для искусственного загара 2. Продукция для отбеливания (осветления) кожи 3. Косметика для татуажа 4. Интимная косметика 5. Продукция индивидуальной защиты кожи от воздействия вредных  производственных факторов 6. Детская косметика 7. Продукция для химического окрашивания, осветления и мелирования     волос 8. Продукция для химической завивки и распрямления волос 9. Продукция, произведенная с использованием наноматериалов 10. Продукция для депиляции 11. Пилинги 12. Фторсодержащие средства гигиены полости рта, массовая доля  фторидов в которых превышает 0,15% (для жидких средств гигиены  полости  рта - 0,05%) 13. Средства для отбеливания зубов, с концентрацией перекиси водорода  0,1% - 6,0%. </vt:lpstr>
      <vt:lpstr>Презентация PowerPoint</vt:lpstr>
      <vt:lpstr>ПОТРЕБИТЕЛЬСКИЕ СВОЙСТВА (ЭФФЕКТИВНОСТЬ)</vt:lpstr>
      <vt:lpstr>   ПЕРЕЧЕНЬ СТАНДАРТОВ, В РЕЗУЛЬТАТЕ ПРИМЕНЕНИЯ КОТОРЫХ НА ДОБРОВОЛЬНОЙ ОСНОВЕ ОБЕСПЕЧИВАЕТСЯ СОБЛЮДЕНИЕ ТРЕБОВАНИЙ ТЕХНИЧЕСКОГО РЕГЛАМЕНТА ТАМОЖЕННОГО СОЮЗА "О БЕЗОПАСНОСТИ ПАРФЮМЕРНО-КОСМЕТИЧЕСКОЙ ПРОДУКЦИИ" (ТР ТС 009/2011)   ПЕРЕЧЕНЬ СТАНДАРТОВ, СОДЕРЖАЩИХ ПРАВИЛА И МЕТОДЫ ИССЛЕДОВАНИЙ (ИСПЫТАНИЙ) И ИЗМЕРЕНИЙ, В ТОМ ЧИСЛЕ ПРАВИЛА ОТБОРА ОБРАЗЦОВ, НЕОБХОДИМЫЕ ДЛЯ ПРИМЕНЕНИЯ И ИСПОЛНЕНИЯ ТРЕБОВАНИЙ ТЕХНИЧЕСКОГО РЕГЛАМЕНТА ТАМОЖЕННОГО СОЮЗА "О БЕЗОПАСНОСТИ ПАРФЮМЕРНО-КОСМЕТИЧЕСКОЙ ПРОДУКЦИИ" (ТР ТС 009/2011) И ОСУЩЕСТВЛЕНИЯ ОЦЕНКИ (ПОДТВЕРЖДЕНИЯ) СООТВЕТСТВИЯ ПРОДУКЦИИ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19</cp:revision>
  <cp:lastPrinted>2006-12-31T23:49:30Z</cp:lastPrinted>
  <dcterms:created xsi:type="dcterms:W3CDTF">2006-12-31T20:22:52Z</dcterms:created>
  <dcterms:modified xsi:type="dcterms:W3CDTF">2006-12-31T23:49:54Z</dcterms:modified>
</cp:coreProperties>
</file>