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66" r:id="rId6"/>
    <p:sldId id="26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9702A-6EB8-416E-91CC-029CBEC11C67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879AB-3780-4343-BA8B-FBA5E242F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16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030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141382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98569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030452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4369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F872-CA18-4C06-B31F-C61224B5B9D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47ED-DCF3-4470-B348-BC436CE43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66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F872-CA18-4C06-B31F-C61224B5B9D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47ED-DCF3-4470-B348-BC436CE43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79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F872-CA18-4C06-B31F-C61224B5B9D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47ED-DCF3-4470-B348-BC436CE43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793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228600" lvl="0" indent="-114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1800" b="1"/>
            </a:lvl1pPr>
            <a:lvl2pPr marL="457200" lvl="1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685800" lvl="2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914400" lvl="3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1143000" lvl="4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371600" lvl="5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600200" lvl="6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828800" lvl="7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2057400" lvl="8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title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58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body" idx="2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228600" lvl="0" indent="-114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750" b="1"/>
            </a:lvl1pPr>
            <a:lvl2pPr marL="457200" lvl="1" indent="-114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750" b="1"/>
            </a:lvl2pPr>
            <a:lvl3pPr marL="685800" lvl="2" indent="-114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750" b="1"/>
            </a:lvl3pPr>
            <a:lvl4pPr marL="914400" lvl="3" indent="-114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750" b="1"/>
            </a:lvl4pPr>
            <a:lvl5pPr marL="1143000" lvl="4" indent="-114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750" b="1"/>
            </a:lvl5pPr>
            <a:lvl6pPr marL="1371600" lvl="5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600200" lvl="6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828800" lvl="7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2057400" lvl="8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ldNum" idx="12"/>
          </p:nvPr>
        </p:nvSpPr>
        <p:spPr>
          <a:xfrm>
            <a:off x="6000750" y="6209709"/>
            <a:ext cx="184253" cy="518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94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 type="tx">
  <p:cSld name="Title &amp; Bullet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603250" y="539750"/>
            <a:ext cx="10985500" cy="716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228600" lvl="0" indent="-114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750" b="1"/>
            </a:lvl1pPr>
            <a:lvl2pPr marL="457200" lvl="1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685800" lvl="2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914400" lvl="3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1143000" lvl="4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371600" lvl="5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600200" lvl="6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828800" lvl="7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2057400" lvl="8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603250" y="2124252"/>
            <a:ext cx="10985500" cy="4128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228600" lvl="0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457200" lvl="1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685800" lvl="2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914400" lvl="3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1143000" lvl="4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371600" lvl="5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600200" lvl="6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828800" lvl="7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2057400" lvl="8" indent="-184595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sldNum" idx="12"/>
          </p:nvPr>
        </p:nvSpPr>
        <p:spPr>
          <a:xfrm>
            <a:off x="6000750" y="6209709"/>
            <a:ext cx="184253" cy="518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3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F872-CA18-4C06-B31F-C61224B5B9D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47ED-DCF3-4470-B348-BC436CE43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12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F872-CA18-4C06-B31F-C61224B5B9D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47ED-DCF3-4470-B348-BC436CE43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23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F872-CA18-4C06-B31F-C61224B5B9D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47ED-DCF3-4470-B348-BC436CE43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6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F872-CA18-4C06-B31F-C61224B5B9D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47ED-DCF3-4470-B348-BC436CE43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1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F872-CA18-4C06-B31F-C61224B5B9D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47ED-DCF3-4470-B348-BC436CE43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52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F872-CA18-4C06-B31F-C61224B5B9D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47ED-DCF3-4470-B348-BC436CE43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44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F872-CA18-4C06-B31F-C61224B5B9D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47ED-DCF3-4470-B348-BC436CE43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04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F872-CA18-4C06-B31F-C61224B5B9D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47ED-DCF3-4470-B348-BC436CE43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57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F872-CA18-4C06-B31F-C61224B5B9D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847ED-DCF3-4470-B348-BC436CE43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25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77;p1"/>
          <p:cNvSpPr/>
          <p:nvPr/>
        </p:nvSpPr>
        <p:spPr>
          <a:xfrm>
            <a:off x="0" y="-2"/>
            <a:ext cx="8097208" cy="68580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4"/>
                </a:moveTo>
                <a:lnTo>
                  <a:pt x="16389" y="0"/>
                </a:lnTo>
                <a:lnTo>
                  <a:pt x="21600" y="21596"/>
                </a:lnTo>
                <a:lnTo>
                  <a:pt x="16" y="21600"/>
                </a:lnTo>
                <a:lnTo>
                  <a:pt x="0" y="4"/>
                </a:lnTo>
                <a:close/>
              </a:path>
            </a:pathLst>
          </a:custGeom>
          <a:solidFill>
            <a:srgbClr val="053C5E">
              <a:alpha val="83921"/>
            </a:srgbClr>
          </a:solidFill>
          <a:ln>
            <a:noFill/>
          </a:ln>
        </p:spPr>
        <p:txBody>
          <a:bodyPr spcFirstLastPara="1" wrap="square" lIns="25400" tIns="25400" rIns="25400" bIns="25400" anchor="ctr" anchorCtr="0">
            <a:noAutofit/>
          </a:bodyPr>
          <a:lstStyle/>
          <a:p>
            <a:pPr algn="ctr">
              <a:buClr>
                <a:srgbClr val="000000"/>
              </a:buClr>
              <a:buSzPts val="3200"/>
            </a:pPr>
            <a:endParaRPr sz="1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Google Shape;81;p1"/>
          <p:cNvSpPr/>
          <p:nvPr/>
        </p:nvSpPr>
        <p:spPr>
          <a:xfrm rot="10800000">
            <a:off x="8924925" y="-2"/>
            <a:ext cx="3267075" cy="685800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4942" y="0"/>
                </a:lnTo>
                <a:lnTo>
                  <a:pt x="21600" y="21600"/>
                </a:lnTo>
                <a:lnTo>
                  <a:pt x="5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74509"/>
            </a:srgbClr>
          </a:solidFill>
          <a:ln>
            <a:noFill/>
          </a:ln>
        </p:spPr>
        <p:txBody>
          <a:bodyPr spcFirstLastPara="1" wrap="square" lIns="25400" tIns="25400" rIns="25400" bIns="25400" anchor="ctr" anchorCtr="0">
            <a:noAutofit/>
          </a:bodyPr>
          <a:lstStyle/>
          <a:p>
            <a:pPr algn="ctr">
              <a:buClr>
                <a:srgbClr val="000000"/>
              </a:buClr>
              <a:buSzPts val="3200"/>
            </a:pPr>
            <a:endParaRPr sz="1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988" y="2148867"/>
            <a:ext cx="652091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300" b="1" dirty="0">
                <a:solidFill>
                  <a:schemeClr val="bg1"/>
                </a:solidFill>
              </a:rPr>
              <a:t>Опыт внедрения антимонопольного комплаенса в компаниях Республики Казахстан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25E4D29-F597-420F-BDAA-E6A3C81FBE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-2"/>
            <a:ext cx="1800528" cy="1800528"/>
          </a:xfrm>
          <a:prstGeom prst="rect">
            <a:avLst/>
          </a:prstGeom>
        </p:spPr>
      </p:pic>
      <p:sp>
        <p:nvSpPr>
          <p:cNvPr id="11" name="Google Shape;78;p1"/>
          <p:cNvSpPr txBox="1">
            <a:spLocks noGrp="1"/>
          </p:cNvSpPr>
          <p:nvPr>
            <p:ph type="body" idx="1"/>
          </p:nvPr>
        </p:nvSpPr>
        <p:spPr>
          <a:xfrm>
            <a:off x="157088" y="4918291"/>
            <a:ext cx="7062862" cy="12477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2850" tIns="22850" rIns="22850" bIns="22850" rtlCol="0" anchor="t" anchorCtr="0">
            <a:normAutofit/>
          </a:bodyPr>
          <a:lstStyle/>
          <a:p>
            <a:pPr marL="0" indent="0">
              <a:buClr>
                <a:srgbClr val="FFFFFF"/>
              </a:buClr>
            </a:pPr>
            <a:r>
              <a:rPr lang="ru-RU" sz="1700" dirty="0">
                <a:solidFill>
                  <a:schemeClr val="bg1"/>
                </a:solidFill>
              </a:rPr>
              <a:t>Айтжанов </a:t>
            </a:r>
            <a:r>
              <a:rPr lang="ru-RU" sz="1700" dirty="0" err="1">
                <a:solidFill>
                  <a:schemeClr val="bg1"/>
                </a:solidFill>
              </a:rPr>
              <a:t>Алдаш</a:t>
            </a:r>
            <a:r>
              <a:rPr lang="ru-RU" sz="1700" dirty="0">
                <a:solidFill>
                  <a:schemeClr val="bg1"/>
                </a:solidFill>
              </a:rPr>
              <a:t> </a:t>
            </a:r>
            <a:r>
              <a:rPr lang="ru-RU" sz="1700" dirty="0" err="1">
                <a:solidFill>
                  <a:schemeClr val="bg1"/>
                </a:solidFill>
              </a:rPr>
              <a:t>Турдыкулович</a:t>
            </a:r>
            <a:endParaRPr lang="ru-RU" sz="1700" dirty="0">
              <a:solidFill>
                <a:schemeClr val="bg1"/>
              </a:solidFill>
            </a:endParaRPr>
          </a:p>
          <a:p>
            <a:pPr marL="0" indent="0">
              <a:buClr>
                <a:srgbClr val="FFFFFF"/>
              </a:buClr>
            </a:pPr>
            <a:r>
              <a:rPr lang="ru-RU" sz="1700" b="0" dirty="0">
                <a:solidFill>
                  <a:schemeClr val="bg1"/>
                </a:solidFill>
              </a:rPr>
              <a:t>Президент АО «Центр развития и защиты конкурентной политики»</a:t>
            </a:r>
          </a:p>
          <a:p>
            <a:pPr marL="0" indent="0">
              <a:buClr>
                <a:srgbClr val="FFFFFF"/>
              </a:buClr>
            </a:pPr>
            <a:r>
              <a:rPr lang="ru-RU" sz="1700" b="0" dirty="0">
                <a:solidFill>
                  <a:schemeClr val="bg1"/>
                </a:solidFill>
              </a:rPr>
              <a:t>Председатель Совета ОО «Альянс антимонопольных экспертов»,</a:t>
            </a:r>
          </a:p>
          <a:p>
            <a:pPr marL="0" indent="0">
              <a:buClr>
                <a:srgbClr val="FFFFFF"/>
              </a:buClr>
            </a:pPr>
            <a:r>
              <a:rPr lang="ru-RU" sz="1700" b="0" dirty="0">
                <a:solidFill>
                  <a:schemeClr val="bg1"/>
                </a:solidFill>
              </a:rPr>
              <a:t>к.э.н., доцент</a:t>
            </a:r>
          </a:p>
        </p:txBody>
      </p:sp>
    </p:spTree>
    <p:extLst>
      <p:ext uri="{BB962C8B-B14F-4D97-AF65-F5344CB8AC3E}">
        <p14:creationId xmlns:p14="http://schemas.microsoft.com/office/powerpoint/2010/main" val="5035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225" y="400305"/>
            <a:ext cx="10768175" cy="56956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691375" y="400305"/>
            <a:ext cx="1005725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500" b="1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Антимонопольный комплаенс</a:t>
            </a:r>
          </a:p>
        </p:txBody>
      </p:sp>
      <p:sp>
        <p:nvSpPr>
          <p:cNvPr id="5" name="Google Shape;98;p3"/>
          <p:cNvSpPr txBox="1">
            <a:spLocks/>
          </p:cNvSpPr>
          <p:nvPr/>
        </p:nvSpPr>
        <p:spPr>
          <a:xfrm>
            <a:off x="335914" y="3895172"/>
            <a:ext cx="10768175" cy="2846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69189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indent="400050" algn="just">
              <a:lnSpc>
                <a:spcPct val="100000"/>
              </a:lnSpc>
              <a:spcBef>
                <a:spcPts val="0"/>
              </a:spcBef>
              <a:buSzPts val="2600"/>
              <a:buNone/>
            </a:pP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На сегодня внешний акт может быть согласован с антимонопольным органом на предмет соответствия нормам законодательства РК в области защиты конкуренции, а до 28.10.2019 г. на предмет соответствия типовому внешнему акту антимонопольного комплаенса (Приказ МНЭ РК от 13.02.2017г.№ 65) – </a:t>
            </a:r>
            <a:r>
              <a:rPr lang="ru-RU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формальный документ перечисляющий виды нарушений</a:t>
            </a: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indent="400050" algn="just">
              <a:lnSpc>
                <a:spcPct val="100000"/>
              </a:lnSpc>
              <a:spcBef>
                <a:spcPts val="0"/>
              </a:spcBef>
              <a:buSzPts val="2600"/>
              <a:buNone/>
            </a:pPr>
            <a:endParaRPr lang="ru-RU" sz="1000" dirty="0">
              <a:solidFill>
                <a:srgbClr val="053C5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400050" algn="just">
              <a:lnSpc>
                <a:spcPct val="100000"/>
              </a:lnSpc>
              <a:spcBef>
                <a:spcPts val="0"/>
              </a:spcBef>
              <a:buSzPts val="2600"/>
              <a:buNone/>
            </a:pP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После согласования будет являться актом разъяснения законодательства Республики Казахстан в области защиты конкуренции:</a:t>
            </a:r>
          </a:p>
          <a:p>
            <a:pPr marL="0" indent="542925" algn="just">
              <a:lnSpc>
                <a:spcPct val="100000"/>
              </a:lnSpc>
              <a:spcBef>
                <a:spcPts val="0"/>
              </a:spcBef>
              <a:buSzPts val="2600"/>
              <a:buNone/>
            </a:pPr>
            <a:endParaRPr lang="ru-RU" sz="1500" dirty="0">
              <a:solidFill>
                <a:srgbClr val="053C5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57238" indent="0" algn="just">
              <a:lnSpc>
                <a:spcPct val="100000"/>
              </a:lnSpc>
              <a:spcBef>
                <a:spcPts val="0"/>
              </a:spcBef>
              <a:buSzPts val="26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в отношении конкретного субъекта рынка (конкретных субъектов рынка) </a:t>
            </a:r>
          </a:p>
          <a:p>
            <a:pPr marL="757238" indent="0" algn="just">
              <a:lnSpc>
                <a:spcPct val="100000"/>
              </a:lnSpc>
              <a:spcBef>
                <a:spcPts val="0"/>
              </a:spcBef>
              <a:buSzPts val="2600"/>
              <a:buFont typeface="Wingdings" panose="05000000000000000000" pitchFamily="2" charset="2"/>
              <a:buChar char="ü"/>
            </a:pPr>
            <a:endParaRPr lang="ru-RU" sz="1500" dirty="0">
              <a:solidFill>
                <a:srgbClr val="053C5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57238" indent="0" algn="just">
              <a:lnSpc>
                <a:spcPct val="100000"/>
              </a:lnSpc>
              <a:spcBef>
                <a:spcPts val="0"/>
              </a:spcBef>
              <a:buSzPts val="26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применительно к конкретной ситуации.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54996" y="1208959"/>
            <a:ext cx="84572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предусматривает политику и правила добросовестной конкуренции </a:t>
            </a:r>
          </a:p>
          <a:p>
            <a:pPr algn="just"/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субъекта (субъектов) рынка на соответствующем товарном рынке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54996" y="1927845"/>
            <a:ext cx="83321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предусматривает </a:t>
            </a:r>
            <a:r>
              <a:rPr lang="ru-RU" dirty="0" smtClean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</a:t>
            </a:r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способы оценки рисков, порядок организации работ субъектом (субъектами) рынка по управлению рисками совершения нарушений законодательства Республики Казахстан в области защиты конкуренции, разрабатываемый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методическими рекомендациями, утверждаемыми антимонопольным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органом. </a:t>
            </a:r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требует согласования с антимонопольным органом.</a:t>
            </a:r>
          </a:p>
        </p:txBody>
      </p:sp>
      <p:sp>
        <p:nvSpPr>
          <p:cNvPr id="6" name="Стрелка вправо 5"/>
          <p:cNvSpPr/>
          <p:nvPr/>
        </p:nvSpPr>
        <p:spPr>
          <a:xfrm rot="10800000">
            <a:off x="582600" y="995326"/>
            <a:ext cx="2162504" cy="1167158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34801" y="1392740"/>
            <a:ext cx="1658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Внешний акт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699672" y="2054937"/>
            <a:ext cx="2162504" cy="1167158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99672" y="2443749"/>
            <a:ext cx="1985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Внутренний акт</a:t>
            </a:r>
          </a:p>
        </p:txBody>
      </p:sp>
      <p:grpSp>
        <p:nvGrpSpPr>
          <p:cNvPr id="11" name="Group 585">
            <a:extLst>
              <a:ext uri="{FF2B5EF4-FFF2-40B4-BE49-F238E27FC236}">
                <a16:creationId xmlns:a16="http://schemas.microsoft.com/office/drawing/2014/main" id="{0EBA4CF6-6F9A-4BCF-958D-758CA6CA2F3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285514" y="3616896"/>
            <a:ext cx="2729949" cy="2862532"/>
            <a:chOff x="6765" y="1819"/>
            <a:chExt cx="313" cy="328"/>
          </a:xfrm>
          <a:solidFill>
            <a:srgbClr val="C00000">
              <a:alpha val="21000"/>
            </a:srgbClr>
          </a:solidFill>
        </p:grpSpPr>
        <p:sp>
          <p:nvSpPr>
            <p:cNvPr id="15" name="Freeform 587">
              <a:extLst>
                <a:ext uri="{FF2B5EF4-FFF2-40B4-BE49-F238E27FC236}">
                  <a16:creationId xmlns:a16="http://schemas.microsoft.com/office/drawing/2014/main" id="{ECC7877B-CC18-480A-87F9-0025A0475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" y="1819"/>
              <a:ext cx="46" cy="65"/>
            </a:xfrm>
            <a:custGeom>
              <a:avLst/>
              <a:gdLst>
                <a:gd name="T0" fmla="*/ 231 w 461"/>
                <a:gd name="T1" fmla="*/ 0 h 652"/>
                <a:gd name="T2" fmla="*/ 232 w 461"/>
                <a:gd name="T3" fmla="*/ 2 h 652"/>
                <a:gd name="T4" fmla="*/ 237 w 461"/>
                <a:gd name="T5" fmla="*/ 8 h 652"/>
                <a:gd name="T6" fmla="*/ 246 w 461"/>
                <a:gd name="T7" fmla="*/ 18 h 652"/>
                <a:gd name="T8" fmla="*/ 257 w 461"/>
                <a:gd name="T9" fmla="*/ 31 h 652"/>
                <a:gd name="T10" fmla="*/ 270 w 461"/>
                <a:gd name="T11" fmla="*/ 48 h 652"/>
                <a:gd name="T12" fmla="*/ 285 w 461"/>
                <a:gd name="T13" fmla="*/ 66 h 652"/>
                <a:gd name="T14" fmla="*/ 302 w 461"/>
                <a:gd name="T15" fmla="*/ 87 h 652"/>
                <a:gd name="T16" fmla="*/ 319 w 461"/>
                <a:gd name="T17" fmla="*/ 111 h 652"/>
                <a:gd name="T18" fmla="*/ 337 w 461"/>
                <a:gd name="T19" fmla="*/ 136 h 652"/>
                <a:gd name="T20" fmla="*/ 355 w 461"/>
                <a:gd name="T21" fmla="*/ 163 h 652"/>
                <a:gd name="T22" fmla="*/ 373 w 461"/>
                <a:gd name="T23" fmla="*/ 191 h 652"/>
                <a:gd name="T24" fmla="*/ 391 w 461"/>
                <a:gd name="T25" fmla="*/ 220 h 652"/>
                <a:gd name="T26" fmla="*/ 407 w 461"/>
                <a:gd name="T27" fmla="*/ 250 h 652"/>
                <a:gd name="T28" fmla="*/ 422 w 461"/>
                <a:gd name="T29" fmla="*/ 279 h 652"/>
                <a:gd name="T30" fmla="*/ 435 w 461"/>
                <a:gd name="T31" fmla="*/ 309 h 652"/>
                <a:gd name="T32" fmla="*/ 446 w 461"/>
                <a:gd name="T33" fmla="*/ 339 h 652"/>
                <a:gd name="T34" fmla="*/ 454 w 461"/>
                <a:gd name="T35" fmla="*/ 367 h 652"/>
                <a:gd name="T36" fmla="*/ 459 w 461"/>
                <a:gd name="T37" fmla="*/ 395 h 652"/>
                <a:gd name="T38" fmla="*/ 461 w 461"/>
                <a:gd name="T39" fmla="*/ 422 h 652"/>
                <a:gd name="T40" fmla="*/ 458 w 461"/>
                <a:gd name="T41" fmla="*/ 459 h 652"/>
                <a:gd name="T42" fmla="*/ 450 w 461"/>
                <a:gd name="T43" fmla="*/ 494 h 652"/>
                <a:gd name="T44" fmla="*/ 435 w 461"/>
                <a:gd name="T45" fmla="*/ 527 h 652"/>
                <a:gd name="T46" fmla="*/ 417 w 461"/>
                <a:gd name="T47" fmla="*/ 558 h 652"/>
                <a:gd name="T48" fmla="*/ 394 w 461"/>
                <a:gd name="T49" fmla="*/ 584 h 652"/>
                <a:gd name="T50" fmla="*/ 367 w 461"/>
                <a:gd name="T51" fmla="*/ 608 h 652"/>
                <a:gd name="T52" fmla="*/ 337 w 461"/>
                <a:gd name="T53" fmla="*/ 627 h 652"/>
                <a:gd name="T54" fmla="*/ 304 w 461"/>
                <a:gd name="T55" fmla="*/ 640 h 652"/>
                <a:gd name="T56" fmla="*/ 268 w 461"/>
                <a:gd name="T57" fmla="*/ 650 h 652"/>
                <a:gd name="T58" fmla="*/ 231 w 461"/>
                <a:gd name="T59" fmla="*/ 652 h 652"/>
                <a:gd name="T60" fmla="*/ 193 w 461"/>
                <a:gd name="T61" fmla="*/ 650 h 652"/>
                <a:gd name="T62" fmla="*/ 158 w 461"/>
                <a:gd name="T63" fmla="*/ 640 h 652"/>
                <a:gd name="T64" fmla="*/ 124 w 461"/>
                <a:gd name="T65" fmla="*/ 627 h 652"/>
                <a:gd name="T66" fmla="*/ 94 w 461"/>
                <a:gd name="T67" fmla="*/ 608 h 652"/>
                <a:gd name="T68" fmla="*/ 67 w 461"/>
                <a:gd name="T69" fmla="*/ 584 h 652"/>
                <a:gd name="T70" fmla="*/ 45 w 461"/>
                <a:gd name="T71" fmla="*/ 558 h 652"/>
                <a:gd name="T72" fmla="*/ 26 w 461"/>
                <a:gd name="T73" fmla="*/ 527 h 652"/>
                <a:gd name="T74" fmla="*/ 11 w 461"/>
                <a:gd name="T75" fmla="*/ 494 h 652"/>
                <a:gd name="T76" fmla="*/ 3 w 461"/>
                <a:gd name="T77" fmla="*/ 459 h 652"/>
                <a:gd name="T78" fmla="*/ 0 w 461"/>
                <a:gd name="T79" fmla="*/ 422 h 652"/>
                <a:gd name="T80" fmla="*/ 2 w 461"/>
                <a:gd name="T81" fmla="*/ 395 h 652"/>
                <a:gd name="T82" fmla="*/ 7 w 461"/>
                <a:gd name="T83" fmla="*/ 367 h 652"/>
                <a:gd name="T84" fmla="*/ 16 w 461"/>
                <a:gd name="T85" fmla="*/ 339 h 652"/>
                <a:gd name="T86" fmla="*/ 27 w 461"/>
                <a:gd name="T87" fmla="*/ 309 h 652"/>
                <a:gd name="T88" fmla="*/ 39 w 461"/>
                <a:gd name="T89" fmla="*/ 279 h 652"/>
                <a:gd name="T90" fmla="*/ 55 w 461"/>
                <a:gd name="T91" fmla="*/ 250 h 652"/>
                <a:gd name="T92" fmla="*/ 70 w 461"/>
                <a:gd name="T93" fmla="*/ 220 h 652"/>
                <a:gd name="T94" fmla="*/ 88 w 461"/>
                <a:gd name="T95" fmla="*/ 191 h 652"/>
                <a:gd name="T96" fmla="*/ 107 w 461"/>
                <a:gd name="T97" fmla="*/ 163 h 652"/>
                <a:gd name="T98" fmla="*/ 124 w 461"/>
                <a:gd name="T99" fmla="*/ 136 h 652"/>
                <a:gd name="T100" fmla="*/ 142 w 461"/>
                <a:gd name="T101" fmla="*/ 111 h 652"/>
                <a:gd name="T102" fmla="*/ 160 w 461"/>
                <a:gd name="T103" fmla="*/ 87 h 652"/>
                <a:gd name="T104" fmla="*/ 176 w 461"/>
                <a:gd name="T105" fmla="*/ 66 h 652"/>
                <a:gd name="T106" fmla="*/ 191 w 461"/>
                <a:gd name="T107" fmla="*/ 48 h 652"/>
                <a:gd name="T108" fmla="*/ 204 w 461"/>
                <a:gd name="T109" fmla="*/ 31 h 652"/>
                <a:gd name="T110" fmla="*/ 216 w 461"/>
                <a:gd name="T111" fmla="*/ 18 h 652"/>
                <a:gd name="T112" fmla="*/ 224 w 461"/>
                <a:gd name="T113" fmla="*/ 8 h 652"/>
                <a:gd name="T114" fmla="*/ 229 w 461"/>
                <a:gd name="T115" fmla="*/ 2 h 652"/>
                <a:gd name="T116" fmla="*/ 231 w 461"/>
                <a:gd name="T117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61" h="652">
                  <a:moveTo>
                    <a:pt x="231" y="0"/>
                  </a:moveTo>
                  <a:lnTo>
                    <a:pt x="232" y="2"/>
                  </a:lnTo>
                  <a:lnTo>
                    <a:pt x="237" y="8"/>
                  </a:lnTo>
                  <a:lnTo>
                    <a:pt x="246" y="18"/>
                  </a:lnTo>
                  <a:lnTo>
                    <a:pt x="257" y="31"/>
                  </a:lnTo>
                  <a:lnTo>
                    <a:pt x="270" y="48"/>
                  </a:lnTo>
                  <a:lnTo>
                    <a:pt x="285" y="66"/>
                  </a:lnTo>
                  <a:lnTo>
                    <a:pt x="302" y="87"/>
                  </a:lnTo>
                  <a:lnTo>
                    <a:pt x="319" y="111"/>
                  </a:lnTo>
                  <a:lnTo>
                    <a:pt x="337" y="136"/>
                  </a:lnTo>
                  <a:lnTo>
                    <a:pt x="355" y="163"/>
                  </a:lnTo>
                  <a:lnTo>
                    <a:pt x="373" y="191"/>
                  </a:lnTo>
                  <a:lnTo>
                    <a:pt x="391" y="220"/>
                  </a:lnTo>
                  <a:lnTo>
                    <a:pt x="407" y="250"/>
                  </a:lnTo>
                  <a:lnTo>
                    <a:pt x="422" y="279"/>
                  </a:lnTo>
                  <a:lnTo>
                    <a:pt x="435" y="309"/>
                  </a:lnTo>
                  <a:lnTo>
                    <a:pt x="446" y="339"/>
                  </a:lnTo>
                  <a:lnTo>
                    <a:pt x="454" y="367"/>
                  </a:lnTo>
                  <a:lnTo>
                    <a:pt x="459" y="395"/>
                  </a:lnTo>
                  <a:lnTo>
                    <a:pt x="461" y="422"/>
                  </a:lnTo>
                  <a:lnTo>
                    <a:pt x="458" y="459"/>
                  </a:lnTo>
                  <a:lnTo>
                    <a:pt x="450" y="494"/>
                  </a:lnTo>
                  <a:lnTo>
                    <a:pt x="435" y="527"/>
                  </a:lnTo>
                  <a:lnTo>
                    <a:pt x="417" y="558"/>
                  </a:lnTo>
                  <a:lnTo>
                    <a:pt x="394" y="584"/>
                  </a:lnTo>
                  <a:lnTo>
                    <a:pt x="367" y="608"/>
                  </a:lnTo>
                  <a:lnTo>
                    <a:pt x="337" y="627"/>
                  </a:lnTo>
                  <a:lnTo>
                    <a:pt x="304" y="640"/>
                  </a:lnTo>
                  <a:lnTo>
                    <a:pt x="268" y="650"/>
                  </a:lnTo>
                  <a:lnTo>
                    <a:pt x="231" y="652"/>
                  </a:lnTo>
                  <a:lnTo>
                    <a:pt x="193" y="650"/>
                  </a:lnTo>
                  <a:lnTo>
                    <a:pt x="158" y="640"/>
                  </a:lnTo>
                  <a:lnTo>
                    <a:pt x="124" y="627"/>
                  </a:lnTo>
                  <a:lnTo>
                    <a:pt x="94" y="608"/>
                  </a:lnTo>
                  <a:lnTo>
                    <a:pt x="67" y="584"/>
                  </a:lnTo>
                  <a:lnTo>
                    <a:pt x="45" y="558"/>
                  </a:lnTo>
                  <a:lnTo>
                    <a:pt x="26" y="527"/>
                  </a:lnTo>
                  <a:lnTo>
                    <a:pt x="11" y="494"/>
                  </a:lnTo>
                  <a:lnTo>
                    <a:pt x="3" y="459"/>
                  </a:lnTo>
                  <a:lnTo>
                    <a:pt x="0" y="422"/>
                  </a:lnTo>
                  <a:lnTo>
                    <a:pt x="2" y="395"/>
                  </a:lnTo>
                  <a:lnTo>
                    <a:pt x="7" y="367"/>
                  </a:lnTo>
                  <a:lnTo>
                    <a:pt x="16" y="339"/>
                  </a:lnTo>
                  <a:lnTo>
                    <a:pt x="27" y="309"/>
                  </a:lnTo>
                  <a:lnTo>
                    <a:pt x="39" y="279"/>
                  </a:lnTo>
                  <a:lnTo>
                    <a:pt x="55" y="250"/>
                  </a:lnTo>
                  <a:lnTo>
                    <a:pt x="70" y="220"/>
                  </a:lnTo>
                  <a:lnTo>
                    <a:pt x="88" y="191"/>
                  </a:lnTo>
                  <a:lnTo>
                    <a:pt x="107" y="163"/>
                  </a:lnTo>
                  <a:lnTo>
                    <a:pt x="124" y="136"/>
                  </a:lnTo>
                  <a:lnTo>
                    <a:pt x="142" y="111"/>
                  </a:lnTo>
                  <a:lnTo>
                    <a:pt x="160" y="87"/>
                  </a:lnTo>
                  <a:lnTo>
                    <a:pt x="176" y="66"/>
                  </a:lnTo>
                  <a:lnTo>
                    <a:pt x="191" y="48"/>
                  </a:lnTo>
                  <a:lnTo>
                    <a:pt x="204" y="31"/>
                  </a:lnTo>
                  <a:lnTo>
                    <a:pt x="216" y="18"/>
                  </a:lnTo>
                  <a:lnTo>
                    <a:pt x="224" y="8"/>
                  </a:lnTo>
                  <a:lnTo>
                    <a:pt x="229" y="2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588">
              <a:extLst>
                <a:ext uri="{FF2B5EF4-FFF2-40B4-BE49-F238E27FC236}">
                  <a16:creationId xmlns:a16="http://schemas.microsoft.com/office/drawing/2014/main" id="{0BB58F8F-FE6F-43D8-8C08-339FEFBD0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5" y="1819"/>
              <a:ext cx="28" cy="39"/>
            </a:xfrm>
            <a:custGeom>
              <a:avLst/>
              <a:gdLst>
                <a:gd name="T0" fmla="*/ 141 w 281"/>
                <a:gd name="T1" fmla="*/ 0 h 398"/>
                <a:gd name="T2" fmla="*/ 142 w 281"/>
                <a:gd name="T3" fmla="*/ 2 h 398"/>
                <a:gd name="T4" fmla="*/ 147 w 281"/>
                <a:gd name="T5" fmla="*/ 8 h 398"/>
                <a:gd name="T6" fmla="*/ 155 w 281"/>
                <a:gd name="T7" fmla="*/ 18 h 398"/>
                <a:gd name="T8" fmla="*/ 165 w 281"/>
                <a:gd name="T9" fmla="*/ 30 h 398"/>
                <a:gd name="T10" fmla="*/ 177 w 281"/>
                <a:gd name="T11" fmla="*/ 45 h 398"/>
                <a:gd name="T12" fmla="*/ 190 w 281"/>
                <a:gd name="T13" fmla="*/ 62 h 398"/>
                <a:gd name="T14" fmla="*/ 204 w 281"/>
                <a:gd name="T15" fmla="*/ 81 h 398"/>
                <a:gd name="T16" fmla="*/ 218 w 281"/>
                <a:gd name="T17" fmla="*/ 102 h 398"/>
                <a:gd name="T18" fmla="*/ 232 w 281"/>
                <a:gd name="T19" fmla="*/ 123 h 398"/>
                <a:gd name="T20" fmla="*/ 244 w 281"/>
                <a:gd name="T21" fmla="*/ 146 h 398"/>
                <a:gd name="T22" fmla="*/ 257 w 281"/>
                <a:gd name="T23" fmla="*/ 169 h 398"/>
                <a:gd name="T24" fmla="*/ 266 w 281"/>
                <a:gd name="T25" fmla="*/ 192 h 398"/>
                <a:gd name="T26" fmla="*/ 275 w 281"/>
                <a:gd name="T27" fmla="*/ 214 h 398"/>
                <a:gd name="T28" fmla="*/ 280 w 281"/>
                <a:gd name="T29" fmla="*/ 236 h 398"/>
                <a:gd name="T30" fmla="*/ 281 w 281"/>
                <a:gd name="T31" fmla="*/ 257 h 398"/>
                <a:gd name="T32" fmla="*/ 279 w 281"/>
                <a:gd name="T33" fmla="*/ 285 h 398"/>
                <a:gd name="T34" fmla="*/ 270 w 281"/>
                <a:gd name="T35" fmla="*/ 312 h 398"/>
                <a:gd name="T36" fmla="*/ 257 w 281"/>
                <a:gd name="T37" fmla="*/ 336 h 398"/>
                <a:gd name="T38" fmla="*/ 240 w 281"/>
                <a:gd name="T39" fmla="*/ 356 h 398"/>
                <a:gd name="T40" fmla="*/ 220 w 281"/>
                <a:gd name="T41" fmla="*/ 373 h 398"/>
                <a:gd name="T42" fmla="*/ 195 w 281"/>
                <a:gd name="T43" fmla="*/ 387 h 398"/>
                <a:gd name="T44" fmla="*/ 169 w 281"/>
                <a:gd name="T45" fmla="*/ 395 h 398"/>
                <a:gd name="T46" fmla="*/ 141 w 281"/>
                <a:gd name="T47" fmla="*/ 398 h 398"/>
                <a:gd name="T48" fmla="*/ 112 w 281"/>
                <a:gd name="T49" fmla="*/ 395 h 398"/>
                <a:gd name="T50" fmla="*/ 86 w 281"/>
                <a:gd name="T51" fmla="*/ 387 h 398"/>
                <a:gd name="T52" fmla="*/ 62 w 281"/>
                <a:gd name="T53" fmla="*/ 373 h 398"/>
                <a:gd name="T54" fmla="*/ 41 w 281"/>
                <a:gd name="T55" fmla="*/ 356 h 398"/>
                <a:gd name="T56" fmla="*/ 24 w 281"/>
                <a:gd name="T57" fmla="*/ 336 h 398"/>
                <a:gd name="T58" fmla="*/ 11 w 281"/>
                <a:gd name="T59" fmla="*/ 312 h 398"/>
                <a:gd name="T60" fmla="*/ 3 w 281"/>
                <a:gd name="T61" fmla="*/ 285 h 398"/>
                <a:gd name="T62" fmla="*/ 0 w 281"/>
                <a:gd name="T63" fmla="*/ 257 h 398"/>
                <a:gd name="T64" fmla="*/ 0 w 281"/>
                <a:gd name="T65" fmla="*/ 257 h 398"/>
                <a:gd name="T66" fmla="*/ 2 w 281"/>
                <a:gd name="T67" fmla="*/ 236 h 398"/>
                <a:gd name="T68" fmla="*/ 7 w 281"/>
                <a:gd name="T69" fmla="*/ 214 h 398"/>
                <a:gd name="T70" fmla="*/ 14 w 281"/>
                <a:gd name="T71" fmla="*/ 192 h 398"/>
                <a:gd name="T72" fmla="*/ 25 w 281"/>
                <a:gd name="T73" fmla="*/ 169 h 398"/>
                <a:gd name="T74" fmla="*/ 36 w 281"/>
                <a:gd name="T75" fmla="*/ 146 h 398"/>
                <a:gd name="T76" fmla="*/ 50 w 281"/>
                <a:gd name="T77" fmla="*/ 123 h 398"/>
                <a:gd name="T78" fmla="*/ 63 w 281"/>
                <a:gd name="T79" fmla="*/ 102 h 398"/>
                <a:gd name="T80" fmla="*/ 78 w 281"/>
                <a:gd name="T81" fmla="*/ 81 h 398"/>
                <a:gd name="T82" fmla="*/ 91 w 281"/>
                <a:gd name="T83" fmla="*/ 62 h 398"/>
                <a:gd name="T84" fmla="*/ 105 w 281"/>
                <a:gd name="T85" fmla="*/ 45 h 398"/>
                <a:gd name="T86" fmla="*/ 116 w 281"/>
                <a:gd name="T87" fmla="*/ 30 h 398"/>
                <a:gd name="T88" fmla="*/ 126 w 281"/>
                <a:gd name="T89" fmla="*/ 18 h 398"/>
                <a:gd name="T90" fmla="*/ 134 w 281"/>
                <a:gd name="T91" fmla="*/ 8 h 398"/>
                <a:gd name="T92" fmla="*/ 139 w 281"/>
                <a:gd name="T93" fmla="*/ 2 h 398"/>
                <a:gd name="T94" fmla="*/ 141 w 281"/>
                <a:gd name="T95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81" h="398">
                  <a:moveTo>
                    <a:pt x="141" y="0"/>
                  </a:moveTo>
                  <a:lnTo>
                    <a:pt x="142" y="2"/>
                  </a:lnTo>
                  <a:lnTo>
                    <a:pt x="147" y="8"/>
                  </a:lnTo>
                  <a:lnTo>
                    <a:pt x="155" y="18"/>
                  </a:lnTo>
                  <a:lnTo>
                    <a:pt x="165" y="30"/>
                  </a:lnTo>
                  <a:lnTo>
                    <a:pt x="177" y="45"/>
                  </a:lnTo>
                  <a:lnTo>
                    <a:pt x="190" y="62"/>
                  </a:lnTo>
                  <a:lnTo>
                    <a:pt x="204" y="81"/>
                  </a:lnTo>
                  <a:lnTo>
                    <a:pt x="218" y="102"/>
                  </a:lnTo>
                  <a:lnTo>
                    <a:pt x="232" y="123"/>
                  </a:lnTo>
                  <a:lnTo>
                    <a:pt x="244" y="146"/>
                  </a:lnTo>
                  <a:lnTo>
                    <a:pt x="257" y="169"/>
                  </a:lnTo>
                  <a:lnTo>
                    <a:pt x="266" y="192"/>
                  </a:lnTo>
                  <a:lnTo>
                    <a:pt x="275" y="214"/>
                  </a:lnTo>
                  <a:lnTo>
                    <a:pt x="280" y="236"/>
                  </a:lnTo>
                  <a:lnTo>
                    <a:pt x="281" y="257"/>
                  </a:lnTo>
                  <a:lnTo>
                    <a:pt x="279" y="285"/>
                  </a:lnTo>
                  <a:lnTo>
                    <a:pt x="270" y="312"/>
                  </a:lnTo>
                  <a:lnTo>
                    <a:pt x="257" y="336"/>
                  </a:lnTo>
                  <a:lnTo>
                    <a:pt x="240" y="356"/>
                  </a:lnTo>
                  <a:lnTo>
                    <a:pt x="220" y="373"/>
                  </a:lnTo>
                  <a:lnTo>
                    <a:pt x="195" y="387"/>
                  </a:lnTo>
                  <a:lnTo>
                    <a:pt x="169" y="395"/>
                  </a:lnTo>
                  <a:lnTo>
                    <a:pt x="141" y="398"/>
                  </a:lnTo>
                  <a:lnTo>
                    <a:pt x="112" y="395"/>
                  </a:lnTo>
                  <a:lnTo>
                    <a:pt x="86" y="387"/>
                  </a:lnTo>
                  <a:lnTo>
                    <a:pt x="62" y="373"/>
                  </a:lnTo>
                  <a:lnTo>
                    <a:pt x="41" y="356"/>
                  </a:lnTo>
                  <a:lnTo>
                    <a:pt x="24" y="336"/>
                  </a:lnTo>
                  <a:lnTo>
                    <a:pt x="11" y="312"/>
                  </a:lnTo>
                  <a:lnTo>
                    <a:pt x="3" y="285"/>
                  </a:lnTo>
                  <a:lnTo>
                    <a:pt x="0" y="257"/>
                  </a:lnTo>
                  <a:lnTo>
                    <a:pt x="0" y="257"/>
                  </a:lnTo>
                  <a:lnTo>
                    <a:pt x="2" y="236"/>
                  </a:lnTo>
                  <a:lnTo>
                    <a:pt x="7" y="214"/>
                  </a:lnTo>
                  <a:lnTo>
                    <a:pt x="14" y="192"/>
                  </a:lnTo>
                  <a:lnTo>
                    <a:pt x="25" y="169"/>
                  </a:lnTo>
                  <a:lnTo>
                    <a:pt x="36" y="146"/>
                  </a:lnTo>
                  <a:lnTo>
                    <a:pt x="50" y="123"/>
                  </a:lnTo>
                  <a:lnTo>
                    <a:pt x="63" y="102"/>
                  </a:lnTo>
                  <a:lnTo>
                    <a:pt x="78" y="81"/>
                  </a:lnTo>
                  <a:lnTo>
                    <a:pt x="91" y="62"/>
                  </a:lnTo>
                  <a:lnTo>
                    <a:pt x="105" y="45"/>
                  </a:lnTo>
                  <a:lnTo>
                    <a:pt x="116" y="30"/>
                  </a:lnTo>
                  <a:lnTo>
                    <a:pt x="126" y="18"/>
                  </a:lnTo>
                  <a:lnTo>
                    <a:pt x="134" y="8"/>
                  </a:lnTo>
                  <a:lnTo>
                    <a:pt x="139" y="2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589">
              <a:extLst>
                <a:ext uri="{FF2B5EF4-FFF2-40B4-BE49-F238E27FC236}">
                  <a16:creationId xmlns:a16="http://schemas.microsoft.com/office/drawing/2014/main" id="{42576816-12DB-47F9-B62F-D583D9638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9" y="1824"/>
              <a:ext cx="299" cy="323"/>
            </a:xfrm>
            <a:custGeom>
              <a:avLst/>
              <a:gdLst>
                <a:gd name="T0" fmla="*/ 1566 w 2992"/>
                <a:gd name="T1" fmla="*/ 24 h 3227"/>
                <a:gd name="T2" fmla="*/ 1608 w 2992"/>
                <a:gd name="T3" fmla="*/ 110 h 3227"/>
                <a:gd name="T4" fmla="*/ 1890 w 2992"/>
                <a:gd name="T5" fmla="*/ 175 h 3227"/>
                <a:gd name="T6" fmla="*/ 2233 w 2992"/>
                <a:gd name="T7" fmla="*/ 316 h 3227"/>
                <a:gd name="T8" fmla="*/ 2526 w 2992"/>
                <a:gd name="T9" fmla="*/ 534 h 3227"/>
                <a:gd name="T10" fmla="*/ 2759 w 2992"/>
                <a:gd name="T11" fmla="*/ 816 h 3227"/>
                <a:gd name="T12" fmla="*/ 2917 w 2992"/>
                <a:gd name="T13" fmla="*/ 1148 h 3227"/>
                <a:gd name="T14" fmla="*/ 2989 w 2992"/>
                <a:gd name="T15" fmla="*/ 1521 h 3227"/>
                <a:gd name="T16" fmla="*/ 2992 w 2992"/>
                <a:gd name="T17" fmla="*/ 1616 h 3227"/>
                <a:gd name="T18" fmla="*/ 2980 w 2992"/>
                <a:gd name="T19" fmla="*/ 1519 h 3227"/>
                <a:gd name="T20" fmla="*/ 2897 w 2992"/>
                <a:gd name="T21" fmla="*/ 1363 h 3227"/>
                <a:gd name="T22" fmla="*/ 2753 w 2992"/>
                <a:gd name="T23" fmla="*/ 1262 h 3227"/>
                <a:gd name="T24" fmla="*/ 2571 w 2992"/>
                <a:gd name="T25" fmla="*/ 1240 h 3227"/>
                <a:gd name="T26" fmla="*/ 2404 w 2992"/>
                <a:gd name="T27" fmla="*/ 1305 h 3227"/>
                <a:gd name="T28" fmla="*/ 2288 w 2992"/>
                <a:gd name="T29" fmla="*/ 1435 h 3227"/>
                <a:gd name="T30" fmla="*/ 2243 w 2992"/>
                <a:gd name="T31" fmla="*/ 1612 h 3227"/>
                <a:gd name="T32" fmla="*/ 2200 w 2992"/>
                <a:gd name="T33" fmla="*/ 1435 h 3227"/>
                <a:gd name="T34" fmla="*/ 2084 w 2992"/>
                <a:gd name="T35" fmla="*/ 1305 h 3227"/>
                <a:gd name="T36" fmla="*/ 1917 w 2992"/>
                <a:gd name="T37" fmla="*/ 1240 h 3227"/>
                <a:gd name="T38" fmla="*/ 1730 w 2992"/>
                <a:gd name="T39" fmla="*/ 1264 h 3227"/>
                <a:gd name="T40" fmla="*/ 1653 w 2992"/>
                <a:gd name="T41" fmla="*/ 2816 h 3227"/>
                <a:gd name="T42" fmla="*/ 1714 w 2992"/>
                <a:gd name="T43" fmla="*/ 2896 h 3227"/>
                <a:gd name="T44" fmla="*/ 1815 w 2992"/>
                <a:gd name="T45" fmla="*/ 2896 h 3227"/>
                <a:gd name="T46" fmla="*/ 1876 w 2992"/>
                <a:gd name="T47" fmla="*/ 2816 h 3227"/>
                <a:gd name="T48" fmla="*/ 1906 w 2992"/>
                <a:gd name="T49" fmla="*/ 2700 h 3227"/>
                <a:gd name="T50" fmla="*/ 2007 w 2992"/>
                <a:gd name="T51" fmla="*/ 2633 h 3227"/>
                <a:gd name="T52" fmla="*/ 2128 w 2992"/>
                <a:gd name="T53" fmla="*/ 2657 h 3227"/>
                <a:gd name="T54" fmla="*/ 2194 w 2992"/>
                <a:gd name="T55" fmla="*/ 2757 h 3227"/>
                <a:gd name="T56" fmla="*/ 2173 w 2992"/>
                <a:gd name="T57" fmla="*/ 2935 h 3227"/>
                <a:gd name="T58" fmla="*/ 2073 w 2992"/>
                <a:gd name="T59" fmla="*/ 3096 h 3227"/>
                <a:gd name="T60" fmla="*/ 1915 w 2992"/>
                <a:gd name="T61" fmla="*/ 3199 h 3227"/>
                <a:gd name="T62" fmla="*/ 1759 w 2992"/>
                <a:gd name="T63" fmla="*/ 3227 h 3227"/>
                <a:gd name="T64" fmla="*/ 1571 w 2992"/>
                <a:gd name="T65" fmla="*/ 3180 h 3227"/>
                <a:gd name="T66" fmla="*/ 1426 w 2992"/>
                <a:gd name="T67" fmla="*/ 3059 h 3227"/>
                <a:gd name="T68" fmla="*/ 1343 w 2992"/>
                <a:gd name="T69" fmla="*/ 2887 h 3227"/>
                <a:gd name="T70" fmla="*/ 1294 w 2992"/>
                <a:gd name="T71" fmla="*/ 1280 h 3227"/>
                <a:gd name="T72" fmla="*/ 1121 w 2992"/>
                <a:gd name="T73" fmla="*/ 1237 h 3227"/>
                <a:gd name="T74" fmla="*/ 946 w 2992"/>
                <a:gd name="T75" fmla="*/ 1281 h 3227"/>
                <a:gd name="T76" fmla="*/ 814 w 2992"/>
                <a:gd name="T77" fmla="*/ 1398 h 3227"/>
                <a:gd name="T78" fmla="*/ 750 w 2992"/>
                <a:gd name="T79" fmla="*/ 1565 h 3227"/>
                <a:gd name="T80" fmla="*/ 722 w 2992"/>
                <a:gd name="T81" fmla="*/ 1476 h 3227"/>
                <a:gd name="T82" fmla="*/ 622 w 2992"/>
                <a:gd name="T83" fmla="*/ 1332 h 3227"/>
                <a:gd name="T84" fmla="*/ 465 w 2992"/>
                <a:gd name="T85" fmla="*/ 1249 h 3227"/>
                <a:gd name="T86" fmla="*/ 283 w 2992"/>
                <a:gd name="T87" fmla="*/ 1249 h 3227"/>
                <a:gd name="T88" fmla="*/ 127 w 2992"/>
                <a:gd name="T89" fmla="*/ 1330 h 3227"/>
                <a:gd name="T90" fmla="*/ 27 w 2992"/>
                <a:gd name="T91" fmla="*/ 1472 h 3227"/>
                <a:gd name="T92" fmla="*/ 4 w 2992"/>
                <a:gd name="T93" fmla="*/ 1507 h 3227"/>
                <a:gd name="T94" fmla="*/ 80 w 2992"/>
                <a:gd name="T95" fmla="*/ 1137 h 3227"/>
                <a:gd name="T96" fmla="*/ 240 w 2992"/>
                <a:gd name="T97" fmla="*/ 807 h 3227"/>
                <a:gd name="T98" fmla="*/ 423 w 2992"/>
                <a:gd name="T99" fmla="*/ 700 h 3227"/>
                <a:gd name="T100" fmla="*/ 599 w 2992"/>
                <a:gd name="T101" fmla="*/ 719 h 3227"/>
                <a:gd name="T102" fmla="*/ 769 w 2992"/>
                <a:gd name="T103" fmla="*/ 648 h 3227"/>
                <a:gd name="T104" fmla="*/ 880 w 2992"/>
                <a:gd name="T105" fmla="*/ 504 h 3227"/>
                <a:gd name="T106" fmla="*/ 905 w 2992"/>
                <a:gd name="T107" fmla="*/ 327 h 3227"/>
                <a:gd name="T108" fmla="*/ 1045 w 2992"/>
                <a:gd name="T109" fmla="*/ 193 h 3227"/>
                <a:gd name="T110" fmla="*/ 1382 w 2992"/>
                <a:gd name="T111" fmla="*/ 126 h 3227"/>
                <a:gd name="T112" fmla="*/ 1407 w 2992"/>
                <a:gd name="T113" fmla="*/ 41 h 3227"/>
                <a:gd name="T114" fmla="*/ 1495 w 2992"/>
                <a:gd name="T115" fmla="*/ 0 h 3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92" h="3227">
                  <a:moveTo>
                    <a:pt x="1495" y="0"/>
                  </a:moveTo>
                  <a:lnTo>
                    <a:pt x="1521" y="3"/>
                  </a:lnTo>
                  <a:lnTo>
                    <a:pt x="1545" y="11"/>
                  </a:lnTo>
                  <a:lnTo>
                    <a:pt x="1566" y="24"/>
                  </a:lnTo>
                  <a:lnTo>
                    <a:pt x="1583" y="41"/>
                  </a:lnTo>
                  <a:lnTo>
                    <a:pt x="1597" y="62"/>
                  </a:lnTo>
                  <a:lnTo>
                    <a:pt x="1605" y="85"/>
                  </a:lnTo>
                  <a:lnTo>
                    <a:pt x="1608" y="110"/>
                  </a:lnTo>
                  <a:lnTo>
                    <a:pt x="1608" y="126"/>
                  </a:lnTo>
                  <a:lnTo>
                    <a:pt x="1704" y="137"/>
                  </a:lnTo>
                  <a:lnTo>
                    <a:pt x="1798" y="153"/>
                  </a:lnTo>
                  <a:lnTo>
                    <a:pt x="1890" y="175"/>
                  </a:lnTo>
                  <a:lnTo>
                    <a:pt x="1980" y="202"/>
                  </a:lnTo>
                  <a:lnTo>
                    <a:pt x="2067" y="235"/>
                  </a:lnTo>
                  <a:lnTo>
                    <a:pt x="2151" y="273"/>
                  </a:lnTo>
                  <a:lnTo>
                    <a:pt x="2233" y="316"/>
                  </a:lnTo>
                  <a:lnTo>
                    <a:pt x="2312" y="364"/>
                  </a:lnTo>
                  <a:lnTo>
                    <a:pt x="2386" y="416"/>
                  </a:lnTo>
                  <a:lnTo>
                    <a:pt x="2459" y="473"/>
                  </a:lnTo>
                  <a:lnTo>
                    <a:pt x="2526" y="534"/>
                  </a:lnTo>
                  <a:lnTo>
                    <a:pt x="2590" y="598"/>
                  </a:lnTo>
                  <a:lnTo>
                    <a:pt x="2651" y="667"/>
                  </a:lnTo>
                  <a:lnTo>
                    <a:pt x="2707" y="739"/>
                  </a:lnTo>
                  <a:lnTo>
                    <a:pt x="2759" y="816"/>
                  </a:lnTo>
                  <a:lnTo>
                    <a:pt x="2806" y="894"/>
                  </a:lnTo>
                  <a:lnTo>
                    <a:pt x="2848" y="976"/>
                  </a:lnTo>
                  <a:lnTo>
                    <a:pt x="2886" y="1061"/>
                  </a:lnTo>
                  <a:lnTo>
                    <a:pt x="2917" y="1148"/>
                  </a:lnTo>
                  <a:lnTo>
                    <a:pt x="2944" y="1238"/>
                  </a:lnTo>
                  <a:lnTo>
                    <a:pt x="2965" y="1331"/>
                  </a:lnTo>
                  <a:lnTo>
                    <a:pt x="2980" y="1425"/>
                  </a:lnTo>
                  <a:lnTo>
                    <a:pt x="2989" y="1521"/>
                  </a:lnTo>
                  <a:lnTo>
                    <a:pt x="2992" y="1619"/>
                  </a:lnTo>
                  <a:lnTo>
                    <a:pt x="2992" y="1618"/>
                  </a:lnTo>
                  <a:lnTo>
                    <a:pt x="2992" y="1617"/>
                  </a:lnTo>
                  <a:lnTo>
                    <a:pt x="2992" y="1616"/>
                  </a:lnTo>
                  <a:lnTo>
                    <a:pt x="2991" y="1614"/>
                  </a:lnTo>
                  <a:lnTo>
                    <a:pt x="2991" y="1612"/>
                  </a:lnTo>
                  <a:lnTo>
                    <a:pt x="2988" y="1565"/>
                  </a:lnTo>
                  <a:lnTo>
                    <a:pt x="2980" y="1519"/>
                  </a:lnTo>
                  <a:lnTo>
                    <a:pt x="2966" y="1477"/>
                  </a:lnTo>
                  <a:lnTo>
                    <a:pt x="2948" y="1435"/>
                  </a:lnTo>
                  <a:lnTo>
                    <a:pt x="2924" y="1398"/>
                  </a:lnTo>
                  <a:lnTo>
                    <a:pt x="2897" y="1363"/>
                  </a:lnTo>
                  <a:lnTo>
                    <a:pt x="2866" y="1332"/>
                  </a:lnTo>
                  <a:lnTo>
                    <a:pt x="2831" y="1305"/>
                  </a:lnTo>
                  <a:lnTo>
                    <a:pt x="2793" y="1281"/>
                  </a:lnTo>
                  <a:lnTo>
                    <a:pt x="2753" y="1262"/>
                  </a:lnTo>
                  <a:lnTo>
                    <a:pt x="2709" y="1249"/>
                  </a:lnTo>
                  <a:lnTo>
                    <a:pt x="2664" y="1240"/>
                  </a:lnTo>
                  <a:lnTo>
                    <a:pt x="2617" y="1237"/>
                  </a:lnTo>
                  <a:lnTo>
                    <a:pt x="2571" y="1240"/>
                  </a:lnTo>
                  <a:lnTo>
                    <a:pt x="2525" y="1249"/>
                  </a:lnTo>
                  <a:lnTo>
                    <a:pt x="2483" y="1262"/>
                  </a:lnTo>
                  <a:lnTo>
                    <a:pt x="2442" y="1281"/>
                  </a:lnTo>
                  <a:lnTo>
                    <a:pt x="2404" y="1305"/>
                  </a:lnTo>
                  <a:lnTo>
                    <a:pt x="2369" y="1332"/>
                  </a:lnTo>
                  <a:lnTo>
                    <a:pt x="2337" y="1363"/>
                  </a:lnTo>
                  <a:lnTo>
                    <a:pt x="2311" y="1398"/>
                  </a:lnTo>
                  <a:lnTo>
                    <a:pt x="2288" y="1435"/>
                  </a:lnTo>
                  <a:lnTo>
                    <a:pt x="2269" y="1477"/>
                  </a:lnTo>
                  <a:lnTo>
                    <a:pt x="2255" y="1519"/>
                  </a:lnTo>
                  <a:lnTo>
                    <a:pt x="2246" y="1565"/>
                  </a:lnTo>
                  <a:lnTo>
                    <a:pt x="2243" y="1612"/>
                  </a:lnTo>
                  <a:lnTo>
                    <a:pt x="2240" y="1565"/>
                  </a:lnTo>
                  <a:lnTo>
                    <a:pt x="2232" y="1519"/>
                  </a:lnTo>
                  <a:lnTo>
                    <a:pt x="2218" y="1477"/>
                  </a:lnTo>
                  <a:lnTo>
                    <a:pt x="2200" y="1435"/>
                  </a:lnTo>
                  <a:lnTo>
                    <a:pt x="2177" y="1398"/>
                  </a:lnTo>
                  <a:lnTo>
                    <a:pt x="2149" y="1363"/>
                  </a:lnTo>
                  <a:lnTo>
                    <a:pt x="2118" y="1332"/>
                  </a:lnTo>
                  <a:lnTo>
                    <a:pt x="2084" y="1305"/>
                  </a:lnTo>
                  <a:lnTo>
                    <a:pt x="2045" y="1281"/>
                  </a:lnTo>
                  <a:lnTo>
                    <a:pt x="2005" y="1262"/>
                  </a:lnTo>
                  <a:lnTo>
                    <a:pt x="1961" y="1249"/>
                  </a:lnTo>
                  <a:lnTo>
                    <a:pt x="1917" y="1240"/>
                  </a:lnTo>
                  <a:lnTo>
                    <a:pt x="1869" y="1237"/>
                  </a:lnTo>
                  <a:lnTo>
                    <a:pt x="1820" y="1240"/>
                  </a:lnTo>
                  <a:lnTo>
                    <a:pt x="1775" y="1250"/>
                  </a:lnTo>
                  <a:lnTo>
                    <a:pt x="1730" y="1264"/>
                  </a:lnTo>
                  <a:lnTo>
                    <a:pt x="1689" y="1284"/>
                  </a:lnTo>
                  <a:lnTo>
                    <a:pt x="1649" y="1309"/>
                  </a:lnTo>
                  <a:lnTo>
                    <a:pt x="1649" y="2789"/>
                  </a:lnTo>
                  <a:lnTo>
                    <a:pt x="1653" y="2816"/>
                  </a:lnTo>
                  <a:lnTo>
                    <a:pt x="1662" y="2841"/>
                  </a:lnTo>
                  <a:lnTo>
                    <a:pt x="1675" y="2862"/>
                  </a:lnTo>
                  <a:lnTo>
                    <a:pt x="1693" y="2881"/>
                  </a:lnTo>
                  <a:lnTo>
                    <a:pt x="1714" y="2896"/>
                  </a:lnTo>
                  <a:lnTo>
                    <a:pt x="1739" y="2905"/>
                  </a:lnTo>
                  <a:lnTo>
                    <a:pt x="1764" y="2909"/>
                  </a:lnTo>
                  <a:lnTo>
                    <a:pt x="1791" y="2905"/>
                  </a:lnTo>
                  <a:lnTo>
                    <a:pt x="1815" y="2896"/>
                  </a:lnTo>
                  <a:lnTo>
                    <a:pt x="1837" y="2881"/>
                  </a:lnTo>
                  <a:lnTo>
                    <a:pt x="1855" y="2862"/>
                  </a:lnTo>
                  <a:lnTo>
                    <a:pt x="1868" y="2841"/>
                  </a:lnTo>
                  <a:lnTo>
                    <a:pt x="1876" y="2816"/>
                  </a:lnTo>
                  <a:lnTo>
                    <a:pt x="1879" y="2789"/>
                  </a:lnTo>
                  <a:lnTo>
                    <a:pt x="1883" y="2757"/>
                  </a:lnTo>
                  <a:lnTo>
                    <a:pt x="1892" y="2727"/>
                  </a:lnTo>
                  <a:lnTo>
                    <a:pt x="1906" y="2700"/>
                  </a:lnTo>
                  <a:lnTo>
                    <a:pt x="1926" y="2676"/>
                  </a:lnTo>
                  <a:lnTo>
                    <a:pt x="1950" y="2657"/>
                  </a:lnTo>
                  <a:lnTo>
                    <a:pt x="1977" y="2643"/>
                  </a:lnTo>
                  <a:lnTo>
                    <a:pt x="2007" y="2633"/>
                  </a:lnTo>
                  <a:lnTo>
                    <a:pt x="2039" y="2629"/>
                  </a:lnTo>
                  <a:lnTo>
                    <a:pt x="2071" y="2633"/>
                  </a:lnTo>
                  <a:lnTo>
                    <a:pt x="2100" y="2643"/>
                  </a:lnTo>
                  <a:lnTo>
                    <a:pt x="2128" y="2657"/>
                  </a:lnTo>
                  <a:lnTo>
                    <a:pt x="2151" y="2676"/>
                  </a:lnTo>
                  <a:lnTo>
                    <a:pt x="2171" y="2700"/>
                  </a:lnTo>
                  <a:lnTo>
                    <a:pt x="2185" y="2727"/>
                  </a:lnTo>
                  <a:lnTo>
                    <a:pt x="2194" y="2757"/>
                  </a:lnTo>
                  <a:lnTo>
                    <a:pt x="2198" y="2789"/>
                  </a:lnTo>
                  <a:lnTo>
                    <a:pt x="2194" y="2840"/>
                  </a:lnTo>
                  <a:lnTo>
                    <a:pt x="2186" y="2887"/>
                  </a:lnTo>
                  <a:lnTo>
                    <a:pt x="2173" y="2935"/>
                  </a:lnTo>
                  <a:lnTo>
                    <a:pt x="2154" y="2978"/>
                  </a:lnTo>
                  <a:lnTo>
                    <a:pt x="2131" y="3021"/>
                  </a:lnTo>
                  <a:lnTo>
                    <a:pt x="2104" y="3059"/>
                  </a:lnTo>
                  <a:lnTo>
                    <a:pt x="2073" y="3096"/>
                  </a:lnTo>
                  <a:lnTo>
                    <a:pt x="2038" y="3128"/>
                  </a:lnTo>
                  <a:lnTo>
                    <a:pt x="2000" y="3156"/>
                  </a:lnTo>
                  <a:lnTo>
                    <a:pt x="1958" y="3180"/>
                  </a:lnTo>
                  <a:lnTo>
                    <a:pt x="1915" y="3199"/>
                  </a:lnTo>
                  <a:lnTo>
                    <a:pt x="1868" y="3214"/>
                  </a:lnTo>
                  <a:lnTo>
                    <a:pt x="1820" y="3223"/>
                  </a:lnTo>
                  <a:lnTo>
                    <a:pt x="1771" y="3227"/>
                  </a:lnTo>
                  <a:lnTo>
                    <a:pt x="1759" y="3227"/>
                  </a:lnTo>
                  <a:lnTo>
                    <a:pt x="1710" y="3223"/>
                  </a:lnTo>
                  <a:lnTo>
                    <a:pt x="1661" y="3214"/>
                  </a:lnTo>
                  <a:lnTo>
                    <a:pt x="1615" y="3199"/>
                  </a:lnTo>
                  <a:lnTo>
                    <a:pt x="1571" y="3180"/>
                  </a:lnTo>
                  <a:lnTo>
                    <a:pt x="1529" y="3156"/>
                  </a:lnTo>
                  <a:lnTo>
                    <a:pt x="1492" y="3128"/>
                  </a:lnTo>
                  <a:lnTo>
                    <a:pt x="1457" y="3096"/>
                  </a:lnTo>
                  <a:lnTo>
                    <a:pt x="1426" y="3059"/>
                  </a:lnTo>
                  <a:lnTo>
                    <a:pt x="1398" y="3021"/>
                  </a:lnTo>
                  <a:lnTo>
                    <a:pt x="1375" y="2978"/>
                  </a:lnTo>
                  <a:lnTo>
                    <a:pt x="1356" y="2935"/>
                  </a:lnTo>
                  <a:lnTo>
                    <a:pt x="1343" y="2887"/>
                  </a:lnTo>
                  <a:lnTo>
                    <a:pt x="1334" y="2840"/>
                  </a:lnTo>
                  <a:lnTo>
                    <a:pt x="1331" y="2789"/>
                  </a:lnTo>
                  <a:lnTo>
                    <a:pt x="1331" y="1302"/>
                  </a:lnTo>
                  <a:lnTo>
                    <a:pt x="1294" y="1280"/>
                  </a:lnTo>
                  <a:lnTo>
                    <a:pt x="1255" y="1262"/>
                  </a:lnTo>
                  <a:lnTo>
                    <a:pt x="1212" y="1249"/>
                  </a:lnTo>
                  <a:lnTo>
                    <a:pt x="1168" y="1240"/>
                  </a:lnTo>
                  <a:lnTo>
                    <a:pt x="1121" y="1237"/>
                  </a:lnTo>
                  <a:lnTo>
                    <a:pt x="1074" y="1240"/>
                  </a:lnTo>
                  <a:lnTo>
                    <a:pt x="1030" y="1249"/>
                  </a:lnTo>
                  <a:lnTo>
                    <a:pt x="986" y="1262"/>
                  </a:lnTo>
                  <a:lnTo>
                    <a:pt x="946" y="1281"/>
                  </a:lnTo>
                  <a:lnTo>
                    <a:pt x="908" y="1305"/>
                  </a:lnTo>
                  <a:lnTo>
                    <a:pt x="873" y="1332"/>
                  </a:lnTo>
                  <a:lnTo>
                    <a:pt x="842" y="1363"/>
                  </a:lnTo>
                  <a:lnTo>
                    <a:pt x="814" y="1398"/>
                  </a:lnTo>
                  <a:lnTo>
                    <a:pt x="792" y="1435"/>
                  </a:lnTo>
                  <a:lnTo>
                    <a:pt x="773" y="1476"/>
                  </a:lnTo>
                  <a:lnTo>
                    <a:pt x="759" y="1519"/>
                  </a:lnTo>
                  <a:lnTo>
                    <a:pt x="750" y="1565"/>
                  </a:lnTo>
                  <a:lnTo>
                    <a:pt x="748" y="1612"/>
                  </a:lnTo>
                  <a:lnTo>
                    <a:pt x="745" y="1565"/>
                  </a:lnTo>
                  <a:lnTo>
                    <a:pt x="736" y="1519"/>
                  </a:lnTo>
                  <a:lnTo>
                    <a:pt x="722" y="1476"/>
                  </a:lnTo>
                  <a:lnTo>
                    <a:pt x="703" y="1435"/>
                  </a:lnTo>
                  <a:lnTo>
                    <a:pt x="681" y="1398"/>
                  </a:lnTo>
                  <a:lnTo>
                    <a:pt x="653" y="1363"/>
                  </a:lnTo>
                  <a:lnTo>
                    <a:pt x="622" y="1332"/>
                  </a:lnTo>
                  <a:lnTo>
                    <a:pt x="587" y="1305"/>
                  </a:lnTo>
                  <a:lnTo>
                    <a:pt x="549" y="1281"/>
                  </a:lnTo>
                  <a:lnTo>
                    <a:pt x="509" y="1262"/>
                  </a:lnTo>
                  <a:lnTo>
                    <a:pt x="465" y="1249"/>
                  </a:lnTo>
                  <a:lnTo>
                    <a:pt x="421" y="1240"/>
                  </a:lnTo>
                  <a:lnTo>
                    <a:pt x="374" y="1237"/>
                  </a:lnTo>
                  <a:lnTo>
                    <a:pt x="327" y="1240"/>
                  </a:lnTo>
                  <a:lnTo>
                    <a:pt x="283" y="1249"/>
                  </a:lnTo>
                  <a:lnTo>
                    <a:pt x="240" y="1262"/>
                  </a:lnTo>
                  <a:lnTo>
                    <a:pt x="200" y="1280"/>
                  </a:lnTo>
                  <a:lnTo>
                    <a:pt x="163" y="1303"/>
                  </a:lnTo>
                  <a:lnTo>
                    <a:pt x="127" y="1330"/>
                  </a:lnTo>
                  <a:lnTo>
                    <a:pt x="96" y="1361"/>
                  </a:lnTo>
                  <a:lnTo>
                    <a:pt x="69" y="1394"/>
                  </a:lnTo>
                  <a:lnTo>
                    <a:pt x="45" y="1431"/>
                  </a:lnTo>
                  <a:lnTo>
                    <a:pt x="27" y="1472"/>
                  </a:lnTo>
                  <a:lnTo>
                    <a:pt x="12" y="1514"/>
                  </a:lnTo>
                  <a:lnTo>
                    <a:pt x="4" y="1558"/>
                  </a:lnTo>
                  <a:lnTo>
                    <a:pt x="0" y="1604"/>
                  </a:lnTo>
                  <a:lnTo>
                    <a:pt x="4" y="1507"/>
                  </a:lnTo>
                  <a:lnTo>
                    <a:pt x="14" y="1411"/>
                  </a:lnTo>
                  <a:lnTo>
                    <a:pt x="30" y="1318"/>
                  </a:lnTo>
                  <a:lnTo>
                    <a:pt x="52" y="1226"/>
                  </a:lnTo>
                  <a:lnTo>
                    <a:pt x="80" y="1137"/>
                  </a:lnTo>
                  <a:lnTo>
                    <a:pt x="112" y="1051"/>
                  </a:lnTo>
                  <a:lnTo>
                    <a:pt x="150" y="967"/>
                  </a:lnTo>
                  <a:lnTo>
                    <a:pt x="193" y="885"/>
                  </a:lnTo>
                  <a:lnTo>
                    <a:pt x="240" y="807"/>
                  </a:lnTo>
                  <a:lnTo>
                    <a:pt x="292" y="732"/>
                  </a:lnTo>
                  <a:lnTo>
                    <a:pt x="349" y="660"/>
                  </a:lnTo>
                  <a:lnTo>
                    <a:pt x="384" y="682"/>
                  </a:lnTo>
                  <a:lnTo>
                    <a:pt x="423" y="700"/>
                  </a:lnTo>
                  <a:lnTo>
                    <a:pt x="463" y="712"/>
                  </a:lnTo>
                  <a:lnTo>
                    <a:pt x="506" y="720"/>
                  </a:lnTo>
                  <a:lnTo>
                    <a:pt x="550" y="722"/>
                  </a:lnTo>
                  <a:lnTo>
                    <a:pt x="599" y="719"/>
                  </a:lnTo>
                  <a:lnTo>
                    <a:pt x="645" y="710"/>
                  </a:lnTo>
                  <a:lnTo>
                    <a:pt x="689" y="694"/>
                  </a:lnTo>
                  <a:lnTo>
                    <a:pt x="730" y="674"/>
                  </a:lnTo>
                  <a:lnTo>
                    <a:pt x="769" y="648"/>
                  </a:lnTo>
                  <a:lnTo>
                    <a:pt x="803" y="618"/>
                  </a:lnTo>
                  <a:lnTo>
                    <a:pt x="833" y="583"/>
                  </a:lnTo>
                  <a:lnTo>
                    <a:pt x="859" y="545"/>
                  </a:lnTo>
                  <a:lnTo>
                    <a:pt x="880" y="504"/>
                  </a:lnTo>
                  <a:lnTo>
                    <a:pt x="895" y="460"/>
                  </a:lnTo>
                  <a:lnTo>
                    <a:pt x="904" y="413"/>
                  </a:lnTo>
                  <a:lnTo>
                    <a:pt x="908" y="365"/>
                  </a:lnTo>
                  <a:lnTo>
                    <a:pt x="905" y="327"/>
                  </a:lnTo>
                  <a:lnTo>
                    <a:pt x="898" y="290"/>
                  </a:lnTo>
                  <a:lnTo>
                    <a:pt x="889" y="252"/>
                  </a:lnTo>
                  <a:lnTo>
                    <a:pt x="966" y="221"/>
                  </a:lnTo>
                  <a:lnTo>
                    <a:pt x="1045" y="193"/>
                  </a:lnTo>
                  <a:lnTo>
                    <a:pt x="1127" y="169"/>
                  </a:lnTo>
                  <a:lnTo>
                    <a:pt x="1210" y="150"/>
                  </a:lnTo>
                  <a:lnTo>
                    <a:pt x="1295" y="136"/>
                  </a:lnTo>
                  <a:lnTo>
                    <a:pt x="1382" y="126"/>
                  </a:lnTo>
                  <a:lnTo>
                    <a:pt x="1382" y="110"/>
                  </a:lnTo>
                  <a:lnTo>
                    <a:pt x="1385" y="85"/>
                  </a:lnTo>
                  <a:lnTo>
                    <a:pt x="1394" y="62"/>
                  </a:lnTo>
                  <a:lnTo>
                    <a:pt x="1407" y="41"/>
                  </a:lnTo>
                  <a:lnTo>
                    <a:pt x="1425" y="24"/>
                  </a:lnTo>
                  <a:lnTo>
                    <a:pt x="1445" y="11"/>
                  </a:lnTo>
                  <a:lnTo>
                    <a:pt x="1469" y="3"/>
                  </a:lnTo>
                  <a:lnTo>
                    <a:pt x="14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83682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body" idx="2"/>
          </p:nvPr>
        </p:nvSpPr>
        <p:spPr>
          <a:xfrm>
            <a:off x="677775" y="1445017"/>
            <a:ext cx="10897686" cy="499235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5400" tIns="25400" rIns="25400" bIns="25400" rtlCol="0" anchor="t" anchorCtr="0">
            <a:noAutofit/>
          </a:bodyPr>
          <a:lstStyle/>
          <a:p>
            <a:pPr marL="0" indent="314325" algn="just">
              <a:lnSpc>
                <a:spcPct val="100000"/>
              </a:lnSpc>
              <a:spcBef>
                <a:spcPts val="0"/>
              </a:spcBef>
              <a:buSzPts val="2600"/>
              <a:buNone/>
            </a:pPr>
            <a:r>
              <a:rPr lang="ru-RU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 2017 году </a:t>
            </a: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– направлено 3 акта (2 возвращено на доработку АО «НК «</a:t>
            </a:r>
            <a:r>
              <a:rPr lang="ru-RU" sz="1800" dirty="0" err="1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Актауский</a:t>
            </a: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 международный морской торговый порт» и АО «Аэропорт «Сары-Арка»  и 1 отозван ТОО «Евразийская группа»).</a:t>
            </a:r>
          </a:p>
          <a:p>
            <a:pPr marL="0" indent="314325" algn="just">
              <a:lnSpc>
                <a:spcPct val="100000"/>
              </a:lnSpc>
              <a:spcBef>
                <a:spcPts val="0"/>
              </a:spcBef>
              <a:buSzPts val="2600"/>
              <a:buNone/>
            </a:pPr>
            <a:endParaRPr lang="ru-RU" sz="1800" dirty="0">
              <a:solidFill>
                <a:srgbClr val="053C5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314325" algn="just">
              <a:lnSpc>
                <a:spcPct val="100000"/>
              </a:lnSpc>
              <a:spcBef>
                <a:spcPts val="0"/>
              </a:spcBef>
              <a:buSzPts val="2600"/>
              <a:buNone/>
            </a:pPr>
            <a:r>
              <a:rPr lang="ru-RU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 2018 году </a:t>
            </a: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– направлено 3 акта (2 согласовано АО «</a:t>
            </a:r>
            <a:r>
              <a:rPr lang="ru-RU" sz="1800" dirty="0" err="1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Қазтеміртранс</a:t>
            </a: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» и РГП на ПХВ «Казахстанский институт метрологии (</a:t>
            </a:r>
            <a:r>
              <a:rPr lang="ru-RU" sz="1800" dirty="0" err="1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Казинметр</a:t>
            </a: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)» и 1 возвращен на доработку).</a:t>
            </a:r>
          </a:p>
          <a:p>
            <a:pPr marL="0" indent="314325" algn="just">
              <a:lnSpc>
                <a:spcPct val="100000"/>
              </a:lnSpc>
              <a:spcBef>
                <a:spcPts val="0"/>
              </a:spcBef>
              <a:buSzPts val="2600"/>
              <a:buNone/>
            </a:pPr>
            <a:endParaRPr lang="ru-RU" sz="1800" dirty="0">
              <a:solidFill>
                <a:srgbClr val="053C5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314325" algn="just">
              <a:lnSpc>
                <a:spcPct val="100000"/>
              </a:lnSpc>
              <a:spcBef>
                <a:spcPts val="0"/>
              </a:spcBef>
              <a:buSzPts val="2600"/>
              <a:buNone/>
            </a:pPr>
            <a:r>
              <a:rPr lang="ru-RU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 2019 году </a:t>
            </a: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– направлено 2 акта (1 согласован ТОО «</a:t>
            </a:r>
            <a:r>
              <a:rPr lang="ru-RU" sz="1800" dirty="0" err="1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Казцинк</a:t>
            </a: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» и 1 возвращен на доработку ТОО «Корпорация </a:t>
            </a:r>
            <a:r>
              <a:rPr lang="ru-RU" sz="1800" dirty="0" err="1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Казахмыс</a:t>
            </a: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»)</a:t>
            </a:r>
          </a:p>
          <a:p>
            <a:pPr marL="0" indent="314325" algn="just">
              <a:lnSpc>
                <a:spcPct val="100000"/>
              </a:lnSpc>
              <a:spcBef>
                <a:spcPts val="0"/>
              </a:spcBef>
              <a:buSzPts val="2600"/>
              <a:buNone/>
            </a:pPr>
            <a:endParaRPr lang="ru-RU" sz="1800" dirty="0">
              <a:solidFill>
                <a:srgbClr val="053C5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314325" algn="just">
              <a:lnSpc>
                <a:spcPct val="100000"/>
              </a:lnSpc>
              <a:spcBef>
                <a:spcPts val="0"/>
              </a:spcBef>
              <a:buSzPts val="2600"/>
              <a:buNone/>
            </a:pPr>
            <a:r>
              <a:rPr lang="ru-RU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 2020 году </a:t>
            </a: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– согласовано </a:t>
            </a:r>
            <a:r>
              <a:rPr lang="ru-RU" sz="1800" dirty="0" smtClean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82 акта </a:t>
            </a: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антимонопольного комплаенса (рынки средств индивидуальной защиты, лабораторий и проч.). </a:t>
            </a:r>
            <a:r>
              <a:rPr lang="ru-RU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Работа активизировалась в период пандемии.</a:t>
            </a:r>
          </a:p>
          <a:p>
            <a:pPr marL="0" indent="314325" algn="just">
              <a:lnSpc>
                <a:spcPct val="100000"/>
              </a:lnSpc>
              <a:spcBef>
                <a:spcPts val="0"/>
              </a:spcBef>
              <a:buSzPts val="2600"/>
              <a:buNone/>
            </a:pPr>
            <a:endParaRPr lang="ru-RU" sz="1800" dirty="0">
              <a:solidFill>
                <a:srgbClr val="053C5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314325" algn="just">
              <a:lnSpc>
                <a:spcPct val="100000"/>
              </a:lnSpc>
              <a:spcBef>
                <a:spcPts val="0"/>
              </a:spcBef>
              <a:buSzPts val="2600"/>
              <a:buNone/>
            </a:pPr>
            <a:r>
              <a:rPr lang="ru-RU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 2021 году </a:t>
            </a: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ru-RU" sz="1800" dirty="0" smtClean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согласовано 236 внешних актов антимонопольного комплаенса на фармацевтическом рынке, </a:t>
            </a: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рынках СИЗ, строительных материалов, </a:t>
            </a:r>
            <a:r>
              <a:rPr lang="ru-RU" sz="1800" dirty="0" err="1" smtClean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агро</a:t>
            </a:r>
            <a:r>
              <a:rPr lang="ru-RU" sz="1800" dirty="0" smtClean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-промышленного комплекса, </a:t>
            </a:r>
            <a:r>
              <a:rPr lang="ru-RU" sz="1800" dirty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с торговыми сетями и проч.  </a:t>
            </a:r>
            <a:endParaRPr lang="ru-RU" sz="1800" dirty="0" smtClean="0">
              <a:solidFill>
                <a:srgbClr val="053C5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314325" algn="just">
              <a:lnSpc>
                <a:spcPct val="100000"/>
              </a:lnSpc>
              <a:spcBef>
                <a:spcPts val="0"/>
              </a:spcBef>
              <a:buSzPts val="2600"/>
              <a:buNone/>
            </a:pPr>
            <a:endParaRPr lang="ru-RU" sz="1800" dirty="0">
              <a:solidFill>
                <a:srgbClr val="053C5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314325" algn="just">
              <a:lnSpc>
                <a:spcPct val="100000"/>
              </a:lnSpc>
              <a:spcBef>
                <a:spcPts val="0"/>
              </a:spcBef>
              <a:buSzPts val="2600"/>
              <a:buNone/>
            </a:pPr>
            <a:r>
              <a:rPr lang="ru-RU" sz="18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 2022 году </a:t>
            </a:r>
            <a:r>
              <a:rPr lang="ru-RU" sz="1800" dirty="0" smtClean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– «заключено 174 антимонопольных </a:t>
            </a:r>
            <a:r>
              <a:rPr lang="ru-RU" sz="1800" dirty="0" err="1" smtClean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комплаенсов</a:t>
            </a:r>
            <a:r>
              <a:rPr lang="ru-RU" sz="1800" dirty="0" smtClean="0">
                <a:solidFill>
                  <a:srgbClr val="053C5E"/>
                </a:solidFill>
                <a:latin typeface="Arial"/>
                <a:ea typeface="Arial"/>
                <a:cs typeface="Arial"/>
                <a:sym typeface="Arial"/>
              </a:rPr>
              <a:t> с ограничением цен на СЗПТ и торговых надбавок»</a:t>
            </a:r>
            <a:endParaRPr lang="ru-RU" sz="1800" dirty="0">
              <a:solidFill>
                <a:srgbClr val="053C5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225" y="400305"/>
            <a:ext cx="10768175" cy="56956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691375" y="400305"/>
            <a:ext cx="1005725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500" b="1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Статистика по антимонопольному комплаенсу </a:t>
            </a:r>
          </a:p>
        </p:txBody>
      </p:sp>
      <p:grpSp>
        <p:nvGrpSpPr>
          <p:cNvPr id="5" name="Group 440">
            <a:extLst>
              <a:ext uri="{FF2B5EF4-FFF2-40B4-BE49-F238E27FC236}">
                <a16:creationId xmlns:a16="http://schemas.microsoft.com/office/drawing/2014/main" id="{5B0BD928-858A-4CEC-A582-FA2258B1B6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436900" y="4093029"/>
            <a:ext cx="2607506" cy="2607506"/>
            <a:chOff x="4495" y="668"/>
            <a:chExt cx="4098" cy="4098"/>
          </a:xfrm>
          <a:solidFill>
            <a:srgbClr val="C00000">
              <a:alpha val="18000"/>
            </a:srgbClr>
          </a:solidFill>
        </p:grpSpPr>
        <p:sp>
          <p:nvSpPr>
            <p:cNvPr id="6" name="Freeform 442">
              <a:extLst>
                <a:ext uri="{FF2B5EF4-FFF2-40B4-BE49-F238E27FC236}">
                  <a16:creationId xmlns:a16="http://schemas.microsoft.com/office/drawing/2014/main" id="{2490A036-7942-4BE0-81B5-F88FA69209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95" y="668"/>
              <a:ext cx="4098" cy="4098"/>
            </a:xfrm>
            <a:custGeom>
              <a:avLst/>
              <a:gdLst>
                <a:gd name="T0" fmla="*/ 1698 w 4098"/>
                <a:gd name="T1" fmla="*/ 196 h 4098"/>
                <a:gd name="T2" fmla="*/ 1264 w 4098"/>
                <a:gd name="T3" fmla="*/ 334 h 4098"/>
                <a:gd name="T4" fmla="*/ 883 w 4098"/>
                <a:gd name="T5" fmla="*/ 569 h 4098"/>
                <a:gd name="T6" fmla="*/ 569 w 4098"/>
                <a:gd name="T7" fmla="*/ 883 h 4098"/>
                <a:gd name="T8" fmla="*/ 334 w 4098"/>
                <a:gd name="T9" fmla="*/ 1264 h 4098"/>
                <a:gd name="T10" fmla="*/ 196 w 4098"/>
                <a:gd name="T11" fmla="*/ 1698 h 4098"/>
                <a:gd name="T12" fmla="*/ 166 w 4098"/>
                <a:gd name="T13" fmla="*/ 2168 h 4098"/>
                <a:gd name="T14" fmla="*/ 252 w 4098"/>
                <a:gd name="T15" fmla="*/ 2623 h 4098"/>
                <a:gd name="T16" fmla="*/ 441 w 4098"/>
                <a:gd name="T17" fmla="*/ 3033 h 4098"/>
                <a:gd name="T18" fmla="*/ 717 w 4098"/>
                <a:gd name="T19" fmla="*/ 3381 h 4098"/>
                <a:gd name="T20" fmla="*/ 1065 w 4098"/>
                <a:gd name="T21" fmla="*/ 3657 h 4098"/>
                <a:gd name="T22" fmla="*/ 1475 w 4098"/>
                <a:gd name="T23" fmla="*/ 3846 h 4098"/>
                <a:gd name="T24" fmla="*/ 1930 w 4098"/>
                <a:gd name="T25" fmla="*/ 3932 h 4098"/>
                <a:gd name="T26" fmla="*/ 2400 w 4098"/>
                <a:gd name="T27" fmla="*/ 3902 h 4098"/>
                <a:gd name="T28" fmla="*/ 2834 w 4098"/>
                <a:gd name="T29" fmla="*/ 3764 h 4098"/>
                <a:gd name="T30" fmla="*/ 3215 w 4098"/>
                <a:gd name="T31" fmla="*/ 3529 h 4098"/>
                <a:gd name="T32" fmla="*/ 3529 w 4098"/>
                <a:gd name="T33" fmla="*/ 3215 h 4098"/>
                <a:gd name="T34" fmla="*/ 3764 w 4098"/>
                <a:gd name="T35" fmla="*/ 2834 h 4098"/>
                <a:gd name="T36" fmla="*/ 3902 w 4098"/>
                <a:gd name="T37" fmla="*/ 2400 h 4098"/>
                <a:gd name="T38" fmla="*/ 3932 w 4098"/>
                <a:gd name="T39" fmla="*/ 1930 h 4098"/>
                <a:gd name="T40" fmla="*/ 3846 w 4098"/>
                <a:gd name="T41" fmla="*/ 1475 h 4098"/>
                <a:gd name="T42" fmla="*/ 3657 w 4098"/>
                <a:gd name="T43" fmla="*/ 1065 h 4098"/>
                <a:gd name="T44" fmla="*/ 3381 w 4098"/>
                <a:gd name="T45" fmla="*/ 717 h 4098"/>
                <a:gd name="T46" fmla="*/ 3033 w 4098"/>
                <a:gd name="T47" fmla="*/ 441 h 4098"/>
                <a:gd name="T48" fmla="*/ 2623 w 4098"/>
                <a:gd name="T49" fmla="*/ 252 h 4098"/>
                <a:gd name="T50" fmla="*/ 2168 w 4098"/>
                <a:gd name="T51" fmla="*/ 166 h 4098"/>
                <a:gd name="T52" fmla="*/ 2281 w 4098"/>
                <a:gd name="T53" fmla="*/ 12 h 4098"/>
                <a:gd name="T54" fmla="*/ 2727 w 4098"/>
                <a:gd name="T55" fmla="*/ 114 h 4098"/>
                <a:gd name="T56" fmla="*/ 3137 w 4098"/>
                <a:gd name="T57" fmla="*/ 312 h 4098"/>
                <a:gd name="T58" fmla="*/ 3498 w 4098"/>
                <a:gd name="T59" fmla="*/ 600 h 4098"/>
                <a:gd name="T60" fmla="*/ 3786 w 4098"/>
                <a:gd name="T61" fmla="*/ 961 h 4098"/>
                <a:gd name="T62" fmla="*/ 3984 w 4098"/>
                <a:gd name="T63" fmla="*/ 1371 h 4098"/>
                <a:gd name="T64" fmla="*/ 4086 w 4098"/>
                <a:gd name="T65" fmla="*/ 1817 h 4098"/>
                <a:gd name="T66" fmla="*/ 4086 w 4098"/>
                <a:gd name="T67" fmla="*/ 2281 h 4098"/>
                <a:gd name="T68" fmla="*/ 3984 w 4098"/>
                <a:gd name="T69" fmla="*/ 2727 h 4098"/>
                <a:gd name="T70" fmla="*/ 3786 w 4098"/>
                <a:gd name="T71" fmla="*/ 3137 h 4098"/>
                <a:gd name="T72" fmla="*/ 3498 w 4098"/>
                <a:gd name="T73" fmla="*/ 3498 h 4098"/>
                <a:gd name="T74" fmla="*/ 3137 w 4098"/>
                <a:gd name="T75" fmla="*/ 3786 h 4098"/>
                <a:gd name="T76" fmla="*/ 2727 w 4098"/>
                <a:gd name="T77" fmla="*/ 3984 h 4098"/>
                <a:gd name="T78" fmla="*/ 2281 w 4098"/>
                <a:gd name="T79" fmla="*/ 4086 h 4098"/>
                <a:gd name="T80" fmla="*/ 1817 w 4098"/>
                <a:gd name="T81" fmla="*/ 4086 h 4098"/>
                <a:gd name="T82" fmla="*/ 1371 w 4098"/>
                <a:gd name="T83" fmla="*/ 3984 h 4098"/>
                <a:gd name="T84" fmla="*/ 961 w 4098"/>
                <a:gd name="T85" fmla="*/ 3786 h 4098"/>
                <a:gd name="T86" fmla="*/ 600 w 4098"/>
                <a:gd name="T87" fmla="*/ 3498 h 4098"/>
                <a:gd name="T88" fmla="*/ 312 w 4098"/>
                <a:gd name="T89" fmla="*/ 3137 h 4098"/>
                <a:gd name="T90" fmla="*/ 114 w 4098"/>
                <a:gd name="T91" fmla="*/ 2727 h 4098"/>
                <a:gd name="T92" fmla="*/ 12 w 4098"/>
                <a:gd name="T93" fmla="*/ 2281 h 4098"/>
                <a:gd name="T94" fmla="*/ 12 w 4098"/>
                <a:gd name="T95" fmla="*/ 1817 h 4098"/>
                <a:gd name="T96" fmla="*/ 114 w 4098"/>
                <a:gd name="T97" fmla="*/ 1371 h 4098"/>
                <a:gd name="T98" fmla="*/ 312 w 4098"/>
                <a:gd name="T99" fmla="*/ 961 h 4098"/>
                <a:gd name="T100" fmla="*/ 600 w 4098"/>
                <a:gd name="T101" fmla="*/ 600 h 4098"/>
                <a:gd name="T102" fmla="*/ 961 w 4098"/>
                <a:gd name="T103" fmla="*/ 312 h 4098"/>
                <a:gd name="T104" fmla="*/ 1371 w 4098"/>
                <a:gd name="T105" fmla="*/ 114 h 4098"/>
                <a:gd name="T106" fmla="*/ 1817 w 4098"/>
                <a:gd name="T107" fmla="*/ 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098" h="4098">
                  <a:moveTo>
                    <a:pt x="2049" y="163"/>
                  </a:moveTo>
                  <a:lnTo>
                    <a:pt x="1930" y="166"/>
                  </a:lnTo>
                  <a:lnTo>
                    <a:pt x="1813" y="178"/>
                  </a:lnTo>
                  <a:lnTo>
                    <a:pt x="1698" y="196"/>
                  </a:lnTo>
                  <a:lnTo>
                    <a:pt x="1586" y="221"/>
                  </a:lnTo>
                  <a:lnTo>
                    <a:pt x="1475" y="252"/>
                  </a:lnTo>
                  <a:lnTo>
                    <a:pt x="1368" y="291"/>
                  </a:lnTo>
                  <a:lnTo>
                    <a:pt x="1264" y="334"/>
                  </a:lnTo>
                  <a:lnTo>
                    <a:pt x="1164" y="385"/>
                  </a:lnTo>
                  <a:lnTo>
                    <a:pt x="1065" y="441"/>
                  </a:lnTo>
                  <a:lnTo>
                    <a:pt x="972" y="502"/>
                  </a:lnTo>
                  <a:lnTo>
                    <a:pt x="883" y="569"/>
                  </a:lnTo>
                  <a:lnTo>
                    <a:pt x="797" y="640"/>
                  </a:lnTo>
                  <a:lnTo>
                    <a:pt x="717" y="717"/>
                  </a:lnTo>
                  <a:lnTo>
                    <a:pt x="640" y="797"/>
                  </a:lnTo>
                  <a:lnTo>
                    <a:pt x="569" y="883"/>
                  </a:lnTo>
                  <a:lnTo>
                    <a:pt x="502" y="972"/>
                  </a:lnTo>
                  <a:lnTo>
                    <a:pt x="441" y="1065"/>
                  </a:lnTo>
                  <a:lnTo>
                    <a:pt x="385" y="1164"/>
                  </a:lnTo>
                  <a:lnTo>
                    <a:pt x="334" y="1264"/>
                  </a:lnTo>
                  <a:lnTo>
                    <a:pt x="291" y="1368"/>
                  </a:lnTo>
                  <a:lnTo>
                    <a:pt x="252" y="1475"/>
                  </a:lnTo>
                  <a:lnTo>
                    <a:pt x="221" y="1586"/>
                  </a:lnTo>
                  <a:lnTo>
                    <a:pt x="196" y="1698"/>
                  </a:lnTo>
                  <a:lnTo>
                    <a:pt x="178" y="1813"/>
                  </a:lnTo>
                  <a:lnTo>
                    <a:pt x="166" y="1930"/>
                  </a:lnTo>
                  <a:lnTo>
                    <a:pt x="163" y="2049"/>
                  </a:lnTo>
                  <a:lnTo>
                    <a:pt x="166" y="2168"/>
                  </a:lnTo>
                  <a:lnTo>
                    <a:pt x="178" y="2285"/>
                  </a:lnTo>
                  <a:lnTo>
                    <a:pt x="196" y="2400"/>
                  </a:lnTo>
                  <a:lnTo>
                    <a:pt x="221" y="2512"/>
                  </a:lnTo>
                  <a:lnTo>
                    <a:pt x="252" y="2623"/>
                  </a:lnTo>
                  <a:lnTo>
                    <a:pt x="291" y="2730"/>
                  </a:lnTo>
                  <a:lnTo>
                    <a:pt x="334" y="2834"/>
                  </a:lnTo>
                  <a:lnTo>
                    <a:pt x="385" y="2934"/>
                  </a:lnTo>
                  <a:lnTo>
                    <a:pt x="441" y="3033"/>
                  </a:lnTo>
                  <a:lnTo>
                    <a:pt x="502" y="3126"/>
                  </a:lnTo>
                  <a:lnTo>
                    <a:pt x="569" y="3215"/>
                  </a:lnTo>
                  <a:lnTo>
                    <a:pt x="640" y="3301"/>
                  </a:lnTo>
                  <a:lnTo>
                    <a:pt x="717" y="3381"/>
                  </a:lnTo>
                  <a:lnTo>
                    <a:pt x="797" y="3458"/>
                  </a:lnTo>
                  <a:lnTo>
                    <a:pt x="883" y="3529"/>
                  </a:lnTo>
                  <a:lnTo>
                    <a:pt x="972" y="3596"/>
                  </a:lnTo>
                  <a:lnTo>
                    <a:pt x="1065" y="3657"/>
                  </a:lnTo>
                  <a:lnTo>
                    <a:pt x="1164" y="3713"/>
                  </a:lnTo>
                  <a:lnTo>
                    <a:pt x="1264" y="3764"/>
                  </a:lnTo>
                  <a:lnTo>
                    <a:pt x="1368" y="3807"/>
                  </a:lnTo>
                  <a:lnTo>
                    <a:pt x="1475" y="3846"/>
                  </a:lnTo>
                  <a:lnTo>
                    <a:pt x="1586" y="3877"/>
                  </a:lnTo>
                  <a:lnTo>
                    <a:pt x="1698" y="3902"/>
                  </a:lnTo>
                  <a:lnTo>
                    <a:pt x="1813" y="3920"/>
                  </a:lnTo>
                  <a:lnTo>
                    <a:pt x="1930" y="3932"/>
                  </a:lnTo>
                  <a:lnTo>
                    <a:pt x="2049" y="3935"/>
                  </a:lnTo>
                  <a:lnTo>
                    <a:pt x="2168" y="3932"/>
                  </a:lnTo>
                  <a:lnTo>
                    <a:pt x="2285" y="3920"/>
                  </a:lnTo>
                  <a:lnTo>
                    <a:pt x="2400" y="3902"/>
                  </a:lnTo>
                  <a:lnTo>
                    <a:pt x="2512" y="3877"/>
                  </a:lnTo>
                  <a:lnTo>
                    <a:pt x="2623" y="3846"/>
                  </a:lnTo>
                  <a:lnTo>
                    <a:pt x="2730" y="3807"/>
                  </a:lnTo>
                  <a:lnTo>
                    <a:pt x="2834" y="3764"/>
                  </a:lnTo>
                  <a:lnTo>
                    <a:pt x="2934" y="3713"/>
                  </a:lnTo>
                  <a:lnTo>
                    <a:pt x="3033" y="3657"/>
                  </a:lnTo>
                  <a:lnTo>
                    <a:pt x="3126" y="3596"/>
                  </a:lnTo>
                  <a:lnTo>
                    <a:pt x="3215" y="3529"/>
                  </a:lnTo>
                  <a:lnTo>
                    <a:pt x="3301" y="3458"/>
                  </a:lnTo>
                  <a:lnTo>
                    <a:pt x="3381" y="3381"/>
                  </a:lnTo>
                  <a:lnTo>
                    <a:pt x="3458" y="3301"/>
                  </a:lnTo>
                  <a:lnTo>
                    <a:pt x="3529" y="3215"/>
                  </a:lnTo>
                  <a:lnTo>
                    <a:pt x="3596" y="3126"/>
                  </a:lnTo>
                  <a:lnTo>
                    <a:pt x="3657" y="3033"/>
                  </a:lnTo>
                  <a:lnTo>
                    <a:pt x="3713" y="2934"/>
                  </a:lnTo>
                  <a:lnTo>
                    <a:pt x="3764" y="2834"/>
                  </a:lnTo>
                  <a:lnTo>
                    <a:pt x="3807" y="2730"/>
                  </a:lnTo>
                  <a:lnTo>
                    <a:pt x="3846" y="2623"/>
                  </a:lnTo>
                  <a:lnTo>
                    <a:pt x="3877" y="2512"/>
                  </a:lnTo>
                  <a:lnTo>
                    <a:pt x="3902" y="2400"/>
                  </a:lnTo>
                  <a:lnTo>
                    <a:pt x="3920" y="2285"/>
                  </a:lnTo>
                  <a:lnTo>
                    <a:pt x="3932" y="2168"/>
                  </a:lnTo>
                  <a:lnTo>
                    <a:pt x="3935" y="2049"/>
                  </a:lnTo>
                  <a:lnTo>
                    <a:pt x="3932" y="1930"/>
                  </a:lnTo>
                  <a:lnTo>
                    <a:pt x="3920" y="1813"/>
                  </a:lnTo>
                  <a:lnTo>
                    <a:pt x="3902" y="1698"/>
                  </a:lnTo>
                  <a:lnTo>
                    <a:pt x="3877" y="1586"/>
                  </a:lnTo>
                  <a:lnTo>
                    <a:pt x="3846" y="1475"/>
                  </a:lnTo>
                  <a:lnTo>
                    <a:pt x="3807" y="1368"/>
                  </a:lnTo>
                  <a:lnTo>
                    <a:pt x="3764" y="1264"/>
                  </a:lnTo>
                  <a:lnTo>
                    <a:pt x="3713" y="1164"/>
                  </a:lnTo>
                  <a:lnTo>
                    <a:pt x="3657" y="1065"/>
                  </a:lnTo>
                  <a:lnTo>
                    <a:pt x="3596" y="972"/>
                  </a:lnTo>
                  <a:lnTo>
                    <a:pt x="3529" y="883"/>
                  </a:lnTo>
                  <a:lnTo>
                    <a:pt x="3458" y="797"/>
                  </a:lnTo>
                  <a:lnTo>
                    <a:pt x="3381" y="717"/>
                  </a:lnTo>
                  <a:lnTo>
                    <a:pt x="3301" y="640"/>
                  </a:lnTo>
                  <a:lnTo>
                    <a:pt x="3215" y="569"/>
                  </a:lnTo>
                  <a:lnTo>
                    <a:pt x="3126" y="502"/>
                  </a:lnTo>
                  <a:lnTo>
                    <a:pt x="3033" y="441"/>
                  </a:lnTo>
                  <a:lnTo>
                    <a:pt x="2934" y="385"/>
                  </a:lnTo>
                  <a:lnTo>
                    <a:pt x="2834" y="334"/>
                  </a:lnTo>
                  <a:lnTo>
                    <a:pt x="2730" y="291"/>
                  </a:lnTo>
                  <a:lnTo>
                    <a:pt x="2623" y="252"/>
                  </a:lnTo>
                  <a:lnTo>
                    <a:pt x="2512" y="221"/>
                  </a:lnTo>
                  <a:lnTo>
                    <a:pt x="2400" y="196"/>
                  </a:lnTo>
                  <a:lnTo>
                    <a:pt x="2285" y="178"/>
                  </a:lnTo>
                  <a:lnTo>
                    <a:pt x="2168" y="166"/>
                  </a:lnTo>
                  <a:lnTo>
                    <a:pt x="2049" y="163"/>
                  </a:lnTo>
                  <a:close/>
                  <a:moveTo>
                    <a:pt x="2049" y="0"/>
                  </a:moveTo>
                  <a:lnTo>
                    <a:pt x="2166" y="4"/>
                  </a:lnTo>
                  <a:lnTo>
                    <a:pt x="2281" y="12"/>
                  </a:lnTo>
                  <a:lnTo>
                    <a:pt x="2395" y="29"/>
                  </a:lnTo>
                  <a:lnTo>
                    <a:pt x="2508" y="51"/>
                  </a:lnTo>
                  <a:lnTo>
                    <a:pt x="2619" y="79"/>
                  </a:lnTo>
                  <a:lnTo>
                    <a:pt x="2727" y="114"/>
                  </a:lnTo>
                  <a:lnTo>
                    <a:pt x="2834" y="155"/>
                  </a:lnTo>
                  <a:lnTo>
                    <a:pt x="2937" y="201"/>
                  </a:lnTo>
                  <a:lnTo>
                    <a:pt x="3039" y="253"/>
                  </a:lnTo>
                  <a:lnTo>
                    <a:pt x="3137" y="312"/>
                  </a:lnTo>
                  <a:lnTo>
                    <a:pt x="3232" y="376"/>
                  </a:lnTo>
                  <a:lnTo>
                    <a:pt x="3324" y="445"/>
                  </a:lnTo>
                  <a:lnTo>
                    <a:pt x="3413" y="520"/>
                  </a:lnTo>
                  <a:lnTo>
                    <a:pt x="3498" y="600"/>
                  </a:lnTo>
                  <a:lnTo>
                    <a:pt x="3578" y="685"/>
                  </a:lnTo>
                  <a:lnTo>
                    <a:pt x="3653" y="774"/>
                  </a:lnTo>
                  <a:lnTo>
                    <a:pt x="3722" y="866"/>
                  </a:lnTo>
                  <a:lnTo>
                    <a:pt x="3786" y="961"/>
                  </a:lnTo>
                  <a:lnTo>
                    <a:pt x="3845" y="1059"/>
                  </a:lnTo>
                  <a:lnTo>
                    <a:pt x="3897" y="1161"/>
                  </a:lnTo>
                  <a:lnTo>
                    <a:pt x="3943" y="1264"/>
                  </a:lnTo>
                  <a:lnTo>
                    <a:pt x="3984" y="1371"/>
                  </a:lnTo>
                  <a:lnTo>
                    <a:pt x="4019" y="1479"/>
                  </a:lnTo>
                  <a:lnTo>
                    <a:pt x="4047" y="1590"/>
                  </a:lnTo>
                  <a:lnTo>
                    <a:pt x="4069" y="1703"/>
                  </a:lnTo>
                  <a:lnTo>
                    <a:pt x="4086" y="1817"/>
                  </a:lnTo>
                  <a:lnTo>
                    <a:pt x="4094" y="1932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" name="Freeform 443">
              <a:extLst>
                <a:ext uri="{FF2B5EF4-FFF2-40B4-BE49-F238E27FC236}">
                  <a16:creationId xmlns:a16="http://schemas.microsoft.com/office/drawing/2014/main" id="{19D6669E-1465-4A38-8C64-D12722EBA5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23" y="1755"/>
              <a:ext cx="2569" cy="1974"/>
            </a:xfrm>
            <a:custGeom>
              <a:avLst/>
              <a:gdLst>
                <a:gd name="T0" fmla="*/ 2245 w 2569"/>
                <a:gd name="T1" fmla="*/ 168 h 1974"/>
                <a:gd name="T2" fmla="*/ 2198 w 2569"/>
                <a:gd name="T3" fmla="*/ 198 h 1974"/>
                <a:gd name="T4" fmla="*/ 920 w 2569"/>
                <a:gd name="T5" fmla="*/ 1471 h 1974"/>
                <a:gd name="T6" fmla="*/ 880 w 2569"/>
                <a:gd name="T7" fmla="*/ 1481 h 1974"/>
                <a:gd name="T8" fmla="*/ 840 w 2569"/>
                <a:gd name="T9" fmla="*/ 1471 h 1974"/>
                <a:gd name="T10" fmla="*/ 371 w 2569"/>
                <a:gd name="T11" fmla="*/ 1005 h 1974"/>
                <a:gd name="T12" fmla="*/ 330 w 2569"/>
                <a:gd name="T13" fmla="*/ 979 h 1974"/>
                <a:gd name="T14" fmla="*/ 284 w 2569"/>
                <a:gd name="T15" fmla="*/ 971 h 1974"/>
                <a:gd name="T16" fmla="*/ 238 w 2569"/>
                <a:gd name="T17" fmla="*/ 979 h 1974"/>
                <a:gd name="T18" fmla="*/ 197 w 2569"/>
                <a:gd name="T19" fmla="*/ 1005 h 1974"/>
                <a:gd name="T20" fmla="*/ 169 w 2569"/>
                <a:gd name="T21" fmla="*/ 1053 h 1974"/>
                <a:gd name="T22" fmla="*/ 162 w 2569"/>
                <a:gd name="T23" fmla="*/ 1106 h 1974"/>
                <a:gd name="T24" fmla="*/ 180 w 2569"/>
                <a:gd name="T25" fmla="*/ 1157 h 1974"/>
                <a:gd name="T26" fmla="*/ 793 w 2569"/>
                <a:gd name="T27" fmla="*/ 1775 h 1974"/>
                <a:gd name="T28" fmla="*/ 833 w 2569"/>
                <a:gd name="T29" fmla="*/ 1801 h 1974"/>
                <a:gd name="T30" fmla="*/ 880 w 2569"/>
                <a:gd name="T31" fmla="*/ 1811 h 1974"/>
                <a:gd name="T32" fmla="*/ 927 w 2569"/>
                <a:gd name="T33" fmla="*/ 1801 h 1974"/>
                <a:gd name="T34" fmla="*/ 967 w 2569"/>
                <a:gd name="T35" fmla="*/ 1775 h 1974"/>
                <a:gd name="T36" fmla="*/ 2389 w 2569"/>
                <a:gd name="T37" fmla="*/ 349 h 1974"/>
                <a:gd name="T38" fmla="*/ 2406 w 2569"/>
                <a:gd name="T39" fmla="*/ 298 h 1974"/>
                <a:gd name="T40" fmla="*/ 2400 w 2569"/>
                <a:gd name="T41" fmla="*/ 244 h 1974"/>
                <a:gd name="T42" fmla="*/ 2370 w 2569"/>
                <a:gd name="T43" fmla="*/ 198 h 1974"/>
                <a:gd name="T44" fmla="*/ 2324 w 2569"/>
                <a:gd name="T45" fmla="*/ 168 h 1974"/>
                <a:gd name="T46" fmla="*/ 2271 w 2569"/>
                <a:gd name="T47" fmla="*/ 162 h 1974"/>
                <a:gd name="T48" fmla="*/ 2305 w 2569"/>
                <a:gd name="T49" fmla="*/ 0 h 1974"/>
                <a:gd name="T50" fmla="*/ 2383 w 2569"/>
                <a:gd name="T51" fmla="*/ 16 h 1974"/>
                <a:gd name="T52" fmla="*/ 2455 w 2569"/>
                <a:gd name="T53" fmla="*/ 54 h 1974"/>
                <a:gd name="T54" fmla="*/ 2514 w 2569"/>
                <a:gd name="T55" fmla="*/ 114 h 1974"/>
                <a:gd name="T56" fmla="*/ 2553 w 2569"/>
                <a:gd name="T57" fmla="*/ 186 h 1974"/>
                <a:gd name="T58" fmla="*/ 2569 w 2569"/>
                <a:gd name="T59" fmla="*/ 264 h 1974"/>
                <a:gd name="T60" fmla="*/ 2564 w 2569"/>
                <a:gd name="T61" fmla="*/ 344 h 1974"/>
                <a:gd name="T62" fmla="*/ 2535 w 2569"/>
                <a:gd name="T63" fmla="*/ 419 h 1974"/>
                <a:gd name="T64" fmla="*/ 2486 w 2569"/>
                <a:gd name="T65" fmla="*/ 486 h 1974"/>
                <a:gd name="T66" fmla="*/ 1054 w 2569"/>
                <a:gd name="T67" fmla="*/ 1916 h 1974"/>
                <a:gd name="T68" fmla="*/ 989 w 2569"/>
                <a:gd name="T69" fmla="*/ 1953 h 1974"/>
                <a:gd name="T70" fmla="*/ 917 w 2569"/>
                <a:gd name="T71" fmla="*/ 1972 h 1974"/>
                <a:gd name="T72" fmla="*/ 843 w 2569"/>
                <a:gd name="T73" fmla="*/ 1972 h 1974"/>
                <a:gd name="T74" fmla="*/ 771 w 2569"/>
                <a:gd name="T75" fmla="*/ 1953 h 1974"/>
                <a:gd name="T76" fmla="*/ 706 w 2569"/>
                <a:gd name="T77" fmla="*/ 1916 h 1974"/>
                <a:gd name="T78" fmla="*/ 82 w 2569"/>
                <a:gd name="T79" fmla="*/ 1295 h 1974"/>
                <a:gd name="T80" fmla="*/ 32 w 2569"/>
                <a:gd name="T81" fmla="*/ 1228 h 1974"/>
                <a:gd name="T82" fmla="*/ 5 w 2569"/>
                <a:gd name="T83" fmla="*/ 1152 h 1974"/>
                <a:gd name="T84" fmla="*/ 0 w 2569"/>
                <a:gd name="T85" fmla="*/ 1073 h 1974"/>
                <a:gd name="T86" fmla="*/ 16 w 2569"/>
                <a:gd name="T87" fmla="*/ 994 h 1974"/>
                <a:gd name="T88" fmla="*/ 54 w 2569"/>
                <a:gd name="T89" fmla="*/ 922 h 1974"/>
                <a:gd name="T90" fmla="*/ 114 w 2569"/>
                <a:gd name="T91" fmla="*/ 863 h 1974"/>
                <a:gd name="T92" fmla="*/ 186 w 2569"/>
                <a:gd name="T93" fmla="*/ 824 h 1974"/>
                <a:gd name="T94" fmla="*/ 264 w 2569"/>
                <a:gd name="T95" fmla="*/ 808 h 1974"/>
                <a:gd name="T96" fmla="*/ 344 w 2569"/>
                <a:gd name="T97" fmla="*/ 813 h 1974"/>
                <a:gd name="T98" fmla="*/ 419 w 2569"/>
                <a:gd name="T99" fmla="*/ 840 h 1974"/>
                <a:gd name="T100" fmla="*/ 486 w 2569"/>
                <a:gd name="T101" fmla="*/ 890 h 1974"/>
                <a:gd name="T102" fmla="*/ 2082 w 2569"/>
                <a:gd name="T103" fmla="*/ 83 h 1974"/>
                <a:gd name="T104" fmla="*/ 2149 w 2569"/>
                <a:gd name="T105" fmla="*/ 33 h 1974"/>
                <a:gd name="T106" fmla="*/ 2225 w 2569"/>
                <a:gd name="T107" fmla="*/ 5 h 1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69" h="1974">
                  <a:moveTo>
                    <a:pt x="2271" y="162"/>
                  </a:moveTo>
                  <a:lnTo>
                    <a:pt x="2245" y="168"/>
                  </a:lnTo>
                  <a:lnTo>
                    <a:pt x="2220" y="181"/>
                  </a:lnTo>
                  <a:lnTo>
                    <a:pt x="2198" y="198"/>
                  </a:lnTo>
                  <a:lnTo>
                    <a:pt x="939" y="1457"/>
                  </a:lnTo>
                  <a:lnTo>
                    <a:pt x="920" y="1471"/>
                  </a:lnTo>
                  <a:lnTo>
                    <a:pt x="901" y="1479"/>
                  </a:lnTo>
                  <a:lnTo>
                    <a:pt x="880" y="1481"/>
                  </a:lnTo>
                  <a:lnTo>
                    <a:pt x="859" y="1479"/>
                  </a:lnTo>
                  <a:lnTo>
                    <a:pt x="840" y="1471"/>
                  </a:lnTo>
                  <a:lnTo>
                    <a:pt x="823" y="1457"/>
                  </a:lnTo>
                  <a:lnTo>
                    <a:pt x="371" y="1005"/>
                  </a:lnTo>
                  <a:lnTo>
                    <a:pt x="351" y="991"/>
                  </a:lnTo>
                  <a:lnTo>
                    <a:pt x="330" y="979"/>
                  </a:lnTo>
                  <a:lnTo>
                    <a:pt x="308" y="972"/>
                  </a:lnTo>
                  <a:lnTo>
                    <a:pt x="284" y="971"/>
                  </a:lnTo>
                  <a:lnTo>
                    <a:pt x="260" y="972"/>
                  </a:lnTo>
                  <a:lnTo>
                    <a:pt x="238" y="979"/>
                  </a:lnTo>
                  <a:lnTo>
                    <a:pt x="217" y="991"/>
                  </a:lnTo>
                  <a:lnTo>
                    <a:pt x="197" y="1005"/>
                  </a:lnTo>
                  <a:lnTo>
                    <a:pt x="180" y="1028"/>
                  </a:lnTo>
                  <a:lnTo>
                    <a:pt x="169" y="1053"/>
                  </a:lnTo>
                  <a:lnTo>
                    <a:pt x="162" y="1079"/>
                  </a:lnTo>
                  <a:lnTo>
                    <a:pt x="162" y="1106"/>
                  </a:lnTo>
                  <a:lnTo>
                    <a:pt x="169" y="1132"/>
                  </a:lnTo>
                  <a:lnTo>
                    <a:pt x="180" y="1157"/>
                  </a:lnTo>
                  <a:lnTo>
                    <a:pt x="197" y="1179"/>
                  </a:lnTo>
                  <a:lnTo>
                    <a:pt x="793" y="1775"/>
                  </a:lnTo>
                  <a:lnTo>
                    <a:pt x="812" y="1790"/>
                  </a:lnTo>
                  <a:lnTo>
                    <a:pt x="833" y="1801"/>
                  </a:lnTo>
                  <a:lnTo>
                    <a:pt x="857" y="1809"/>
                  </a:lnTo>
                  <a:lnTo>
                    <a:pt x="880" y="1811"/>
                  </a:lnTo>
                  <a:lnTo>
                    <a:pt x="904" y="1809"/>
                  </a:lnTo>
                  <a:lnTo>
                    <a:pt x="927" y="1801"/>
                  </a:lnTo>
                  <a:lnTo>
                    <a:pt x="948" y="1790"/>
                  </a:lnTo>
                  <a:lnTo>
                    <a:pt x="967" y="1775"/>
                  </a:lnTo>
                  <a:lnTo>
                    <a:pt x="2370" y="371"/>
                  </a:lnTo>
                  <a:lnTo>
                    <a:pt x="2389" y="349"/>
                  </a:lnTo>
                  <a:lnTo>
                    <a:pt x="2400" y="324"/>
                  </a:lnTo>
                  <a:lnTo>
                    <a:pt x="2406" y="298"/>
                  </a:lnTo>
                  <a:lnTo>
                    <a:pt x="2406" y="272"/>
                  </a:lnTo>
                  <a:lnTo>
                    <a:pt x="2400" y="244"/>
                  </a:lnTo>
                  <a:lnTo>
                    <a:pt x="2389" y="219"/>
                  </a:lnTo>
                  <a:lnTo>
                    <a:pt x="2370" y="198"/>
                  </a:lnTo>
                  <a:lnTo>
                    <a:pt x="2349" y="181"/>
                  </a:lnTo>
                  <a:lnTo>
                    <a:pt x="2324" y="168"/>
                  </a:lnTo>
                  <a:lnTo>
                    <a:pt x="2297" y="162"/>
                  </a:lnTo>
                  <a:lnTo>
                    <a:pt x="2271" y="162"/>
                  </a:lnTo>
                  <a:close/>
                  <a:moveTo>
                    <a:pt x="2265" y="0"/>
                  </a:moveTo>
                  <a:lnTo>
                    <a:pt x="2305" y="0"/>
                  </a:lnTo>
                  <a:lnTo>
                    <a:pt x="2344" y="5"/>
                  </a:lnTo>
                  <a:lnTo>
                    <a:pt x="2383" y="16"/>
                  </a:lnTo>
                  <a:lnTo>
                    <a:pt x="2420" y="33"/>
                  </a:lnTo>
                  <a:lnTo>
                    <a:pt x="2455" y="54"/>
                  </a:lnTo>
                  <a:lnTo>
                    <a:pt x="2486" y="83"/>
                  </a:lnTo>
                  <a:lnTo>
                    <a:pt x="2514" y="114"/>
                  </a:lnTo>
                  <a:lnTo>
                    <a:pt x="2535" y="150"/>
                  </a:lnTo>
                  <a:lnTo>
                    <a:pt x="2553" y="186"/>
                  </a:lnTo>
                  <a:lnTo>
                    <a:pt x="2564" y="224"/>
                  </a:lnTo>
                  <a:lnTo>
                    <a:pt x="2569" y="264"/>
                  </a:lnTo>
                  <a:lnTo>
                    <a:pt x="2569" y="304"/>
                  </a:lnTo>
                  <a:lnTo>
                    <a:pt x="2564" y="344"/>
                  </a:lnTo>
                  <a:lnTo>
                    <a:pt x="2553" y="382"/>
                  </a:lnTo>
                  <a:lnTo>
                    <a:pt x="2535" y="419"/>
                  </a:lnTo>
                  <a:lnTo>
                    <a:pt x="2514" y="454"/>
                  </a:lnTo>
                  <a:lnTo>
                    <a:pt x="2486" y="486"/>
                  </a:lnTo>
                  <a:lnTo>
                    <a:pt x="1083" y="1891"/>
                  </a:lnTo>
                  <a:lnTo>
                    <a:pt x="1054" y="1916"/>
                  </a:lnTo>
                  <a:lnTo>
                    <a:pt x="1023" y="1937"/>
                  </a:lnTo>
                  <a:lnTo>
                    <a:pt x="989" y="1953"/>
                  </a:lnTo>
                  <a:lnTo>
                    <a:pt x="955" y="1964"/>
                  </a:lnTo>
                  <a:lnTo>
                    <a:pt x="917" y="1972"/>
                  </a:lnTo>
                  <a:lnTo>
                    <a:pt x="880" y="1974"/>
                  </a:lnTo>
                  <a:lnTo>
                    <a:pt x="843" y="1972"/>
                  </a:lnTo>
                  <a:lnTo>
                    <a:pt x="806" y="1964"/>
                  </a:lnTo>
                  <a:lnTo>
                    <a:pt x="771" y="1953"/>
                  </a:lnTo>
                  <a:lnTo>
                    <a:pt x="737" y="1937"/>
                  </a:lnTo>
                  <a:lnTo>
                    <a:pt x="706" y="1916"/>
                  </a:lnTo>
                  <a:lnTo>
                    <a:pt x="678" y="1891"/>
                  </a:lnTo>
                  <a:lnTo>
                    <a:pt x="82" y="1295"/>
                  </a:lnTo>
                  <a:lnTo>
                    <a:pt x="54" y="1263"/>
                  </a:lnTo>
                  <a:lnTo>
                    <a:pt x="32" y="1228"/>
                  </a:lnTo>
                  <a:lnTo>
                    <a:pt x="16" y="1190"/>
                  </a:lnTo>
                  <a:lnTo>
                    <a:pt x="5" y="1152"/>
                  </a:lnTo>
                  <a:lnTo>
                    <a:pt x="0" y="1112"/>
                  </a:lnTo>
                  <a:lnTo>
                    <a:pt x="0" y="1073"/>
                  </a:lnTo>
                  <a:lnTo>
                    <a:pt x="5" y="1033"/>
                  </a:lnTo>
                  <a:lnTo>
                    <a:pt x="16" y="994"/>
                  </a:lnTo>
                  <a:lnTo>
                    <a:pt x="32" y="957"/>
                  </a:lnTo>
                  <a:lnTo>
                    <a:pt x="54" y="922"/>
                  </a:lnTo>
                  <a:lnTo>
                    <a:pt x="82" y="890"/>
                  </a:lnTo>
                  <a:lnTo>
                    <a:pt x="114" y="863"/>
                  </a:lnTo>
                  <a:lnTo>
                    <a:pt x="149" y="840"/>
                  </a:lnTo>
                  <a:lnTo>
                    <a:pt x="186" y="824"/>
                  </a:lnTo>
                  <a:lnTo>
                    <a:pt x="224" y="813"/>
                  </a:lnTo>
                  <a:lnTo>
                    <a:pt x="264" y="808"/>
                  </a:lnTo>
                  <a:lnTo>
                    <a:pt x="304" y="808"/>
                  </a:lnTo>
                  <a:lnTo>
                    <a:pt x="344" y="813"/>
                  </a:lnTo>
                  <a:lnTo>
                    <a:pt x="382" y="824"/>
                  </a:lnTo>
                  <a:lnTo>
                    <a:pt x="419" y="840"/>
                  </a:lnTo>
                  <a:lnTo>
                    <a:pt x="454" y="863"/>
                  </a:lnTo>
                  <a:lnTo>
                    <a:pt x="486" y="890"/>
                  </a:lnTo>
                  <a:lnTo>
                    <a:pt x="880" y="1285"/>
                  </a:lnTo>
                  <a:lnTo>
                    <a:pt x="2082" y="83"/>
                  </a:lnTo>
                  <a:lnTo>
                    <a:pt x="2115" y="54"/>
                  </a:lnTo>
                  <a:lnTo>
                    <a:pt x="2149" y="33"/>
                  </a:lnTo>
                  <a:lnTo>
                    <a:pt x="2187" y="16"/>
                  </a:lnTo>
                  <a:lnTo>
                    <a:pt x="2225" y="5"/>
                  </a:lnTo>
                  <a:lnTo>
                    <a:pt x="22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444">
              <a:extLst>
                <a:ext uri="{FF2B5EF4-FFF2-40B4-BE49-F238E27FC236}">
                  <a16:creationId xmlns:a16="http://schemas.microsoft.com/office/drawing/2014/main" id="{C442BA8F-6A11-4C93-BDB7-034AFFE23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2" y="3052"/>
              <a:ext cx="1793" cy="1428"/>
            </a:xfrm>
            <a:custGeom>
              <a:avLst/>
              <a:gdLst>
                <a:gd name="T0" fmla="*/ 1732 w 1793"/>
                <a:gd name="T1" fmla="*/ 3 h 1428"/>
                <a:gd name="T2" fmla="*/ 1770 w 1793"/>
                <a:gd name="T3" fmla="*/ 23 h 1428"/>
                <a:gd name="T4" fmla="*/ 1791 w 1793"/>
                <a:gd name="T5" fmla="*/ 59 h 1428"/>
                <a:gd name="T6" fmla="*/ 1791 w 1793"/>
                <a:gd name="T7" fmla="*/ 101 h 1428"/>
                <a:gd name="T8" fmla="*/ 1725 w 1793"/>
                <a:gd name="T9" fmla="*/ 308 h 1428"/>
                <a:gd name="T10" fmla="*/ 1634 w 1793"/>
                <a:gd name="T11" fmla="*/ 502 h 1428"/>
                <a:gd name="T12" fmla="*/ 1524 w 1793"/>
                <a:gd name="T13" fmla="*/ 682 h 1428"/>
                <a:gd name="T14" fmla="*/ 1393 w 1793"/>
                <a:gd name="T15" fmla="*/ 845 h 1428"/>
                <a:gd name="T16" fmla="*/ 1244 w 1793"/>
                <a:gd name="T17" fmla="*/ 991 h 1428"/>
                <a:gd name="T18" fmla="*/ 1080 w 1793"/>
                <a:gd name="T19" fmla="*/ 1119 h 1428"/>
                <a:gd name="T20" fmla="*/ 902 w 1793"/>
                <a:gd name="T21" fmla="*/ 1227 h 1428"/>
                <a:gd name="T22" fmla="*/ 712 w 1793"/>
                <a:gd name="T23" fmla="*/ 1313 h 1428"/>
                <a:gd name="T24" fmla="*/ 509 w 1793"/>
                <a:gd name="T25" fmla="*/ 1376 h 1428"/>
                <a:gd name="T26" fmla="*/ 299 w 1793"/>
                <a:gd name="T27" fmla="*/ 1415 h 1428"/>
                <a:gd name="T28" fmla="*/ 82 w 1793"/>
                <a:gd name="T29" fmla="*/ 1428 h 1428"/>
                <a:gd name="T30" fmla="*/ 41 w 1793"/>
                <a:gd name="T31" fmla="*/ 1417 h 1428"/>
                <a:gd name="T32" fmla="*/ 11 w 1793"/>
                <a:gd name="T33" fmla="*/ 1387 h 1428"/>
                <a:gd name="T34" fmla="*/ 0 w 1793"/>
                <a:gd name="T35" fmla="*/ 1346 h 1428"/>
                <a:gd name="T36" fmla="*/ 11 w 1793"/>
                <a:gd name="T37" fmla="*/ 1305 h 1428"/>
                <a:gd name="T38" fmla="*/ 41 w 1793"/>
                <a:gd name="T39" fmla="*/ 1276 h 1428"/>
                <a:gd name="T40" fmla="*/ 82 w 1793"/>
                <a:gd name="T41" fmla="*/ 1264 h 1428"/>
                <a:gd name="T42" fmla="*/ 288 w 1793"/>
                <a:gd name="T43" fmla="*/ 1252 h 1428"/>
                <a:gd name="T44" fmla="*/ 488 w 1793"/>
                <a:gd name="T45" fmla="*/ 1214 h 1428"/>
                <a:gd name="T46" fmla="*/ 678 w 1793"/>
                <a:gd name="T47" fmla="*/ 1150 h 1428"/>
                <a:gd name="T48" fmla="*/ 858 w 1793"/>
                <a:gd name="T49" fmla="*/ 1065 h 1428"/>
                <a:gd name="T50" fmla="*/ 1025 w 1793"/>
                <a:gd name="T51" fmla="*/ 959 h 1428"/>
                <a:gd name="T52" fmla="*/ 1177 w 1793"/>
                <a:gd name="T53" fmla="*/ 832 h 1428"/>
                <a:gd name="T54" fmla="*/ 1313 w 1793"/>
                <a:gd name="T55" fmla="*/ 688 h 1428"/>
                <a:gd name="T56" fmla="*/ 1431 w 1793"/>
                <a:gd name="T57" fmla="*/ 527 h 1428"/>
                <a:gd name="T58" fmla="*/ 1529 w 1793"/>
                <a:gd name="T59" fmla="*/ 350 h 1428"/>
                <a:gd name="T60" fmla="*/ 1603 w 1793"/>
                <a:gd name="T61" fmla="*/ 160 h 1428"/>
                <a:gd name="T62" fmla="*/ 1640 w 1793"/>
                <a:gd name="T63" fmla="*/ 41 h 1428"/>
                <a:gd name="T64" fmla="*/ 1670 w 1793"/>
                <a:gd name="T65" fmla="*/ 11 h 1428"/>
                <a:gd name="T66" fmla="*/ 1710 w 1793"/>
                <a:gd name="T67" fmla="*/ 0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93" h="1428">
                  <a:moveTo>
                    <a:pt x="1710" y="0"/>
                  </a:moveTo>
                  <a:lnTo>
                    <a:pt x="1732" y="3"/>
                  </a:lnTo>
                  <a:lnTo>
                    <a:pt x="1752" y="10"/>
                  </a:lnTo>
                  <a:lnTo>
                    <a:pt x="1770" y="23"/>
                  </a:lnTo>
                  <a:lnTo>
                    <a:pt x="1782" y="40"/>
                  </a:lnTo>
                  <a:lnTo>
                    <a:pt x="1791" y="59"/>
                  </a:lnTo>
                  <a:lnTo>
                    <a:pt x="1793" y="80"/>
                  </a:lnTo>
                  <a:lnTo>
                    <a:pt x="1791" y="101"/>
                  </a:lnTo>
                  <a:lnTo>
                    <a:pt x="1761" y="206"/>
                  </a:lnTo>
                  <a:lnTo>
                    <a:pt x="1725" y="308"/>
                  </a:lnTo>
                  <a:lnTo>
                    <a:pt x="1683" y="408"/>
                  </a:lnTo>
                  <a:lnTo>
                    <a:pt x="1634" y="502"/>
                  </a:lnTo>
                  <a:lnTo>
                    <a:pt x="1582" y="594"/>
                  </a:lnTo>
                  <a:lnTo>
                    <a:pt x="1524" y="682"/>
                  </a:lnTo>
                  <a:lnTo>
                    <a:pt x="1460" y="765"/>
                  </a:lnTo>
                  <a:lnTo>
                    <a:pt x="1393" y="845"/>
                  </a:lnTo>
                  <a:lnTo>
                    <a:pt x="1321" y="920"/>
                  </a:lnTo>
                  <a:lnTo>
                    <a:pt x="1244" y="991"/>
                  </a:lnTo>
                  <a:lnTo>
                    <a:pt x="1165" y="1058"/>
                  </a:lnTo>
                  <a:lnTo>
                    <a:pt x="1080" y="1119"/>
                  </a:lnTo>
                  <a:lnTo>
                    <a:pt x="992" y="1175"/>
                  </a:lnTo>
                  <a:lnTo>
                    <a:pt x="902" y="1227"/>
                  </a:lnTo>
                  <a:lnTo>
                    <a:pt x="808" y="1273"/>
                  </a:lnTo>
                  <a:lnTo>
                    <a:pt x="712" y="1313"/>
                  </a:lnTo>
                  <a:lnTo>
                    <a:pt x="611" y="1348"/>
                  </a:lnTo>
                  <a:lnTo>
                    <a:pt x="509" y="1376"/>
                  </a:lnTo>
                  <a:lnTo>
                    <a:pt x="405" y="1399"/>
                  </a:lnTo>
                  <a:lnTo>
                    <a:pt x="299" y="1415"/>
                  </a:lnTo>
                  <a:lnTo>
                    <a:pt x="191" y="1425"/>
                  </a:lnTo>
                  <a:lnTo>
                    <a:pt x="82" y="1428"/>
                  </a:lnTo>
                  <a:lnTo>
                    <a:pt x="61" y="1426"/>
                  </a:lnTo>
                  <a:lnTo>
                    <a:pt x="41" y="1417"/>
                  </a:lnTo>
                  <a:lnTo>
                    <a:pt x="25" y="1405"/>
                  </a:lnTo>
                  <a:lnTo>
                    <a:pt x="11" y="1387"/>
                  </a:lnTo>
                  <a:lnTo>
                    <a:pt x="4" y="1369"/>
                  </a:lnTo>
                  <a:lnTo>
                    <a:pt x="0" y="1346"/>
                  </a:lnTo>
                  <a:lnTo>
                    <a:pt x="4" y="1325"/>
                  </a:lnTo>
                  <a:lnTo>
                    <a:pt x="11" y="1305"/>
                  </a:lnTo>
                  <a:lnTo>
                    <a:pt x="25" y="1289"/>
                  </a:lnTo>
                  <a:lnTo>
                    <a:pt x="41" y="1276"/>
                  </a:lnTo>
                  <a:lnTo>
                    <a:pt x="61" y="1268"/>
                  </a:lnTo>
                  <a:lnTo>
                    <a:pt x="82" y="1264"/>
                  </a:lnTo>
                  <a:lnTo>
                    <a:pt x="186" y="1262"/>
                  </a:lnTo>
                  <a:lnTo>
                    <a:pt x="288" y="1252"/>
                  </a:lnTo>
                  <a:lnTo>
                    <a:pt x="389" y="1236"/>
                  </a:lnTo>
                  <a:lnTo>
                    <a:pt x="488" y="1214"/>
                  </a:lnTo>
                  <a:lnTo>
                    <a:pt x="584" y="1185"/>
                  </a:lnTo>
                  <a:lnTo>
                    <a:pt x="678" y="1150"/>
                  </a:lnTo>
                  <a:lnTo>
                    <a:pt x="770" y="1110"/>
                  </a:lnTo>
                  <a:lnTo>
                    <a:pt x="858" y="1065"/>
                  </a:lnTo>
                  <a:lnTo>
                    <a:pt x="943" y="1015"/>
                  </a:lnTo>
                  <a:lnTo>
                    <a:pt x="1025" y="959"/>
                  </a:lnTo>
                  <a:lnTo>
                    <a:pt x="1103" y="898"/>
                  </a:lnTo>
                  <a:lnTo>
                    <a:pt x="1177" y="832"/>
                  </a:lnTo>
                  <a:lnTo>
                    <a:pt x="1247" y="763"/>
                  </a:lnTo>
                  <a:lnTo>
                    <a:pt x="1313" y="688"/>
                  </a:lnTo>
                  <a:lnTo>
                    <a:pt x="1375" y="610"/>
                  </a:lnTo>
                  <a:lnTo>
                    <a:pt x="1431" y="527"/>
                  </a:lnTo>
                  <a:lnTo>
                    <a:pt x="1483" y="441"/>
                  </a:lnTo>
                  <a:lnTo>
                    <a:pt x="1529" y="350"/>
                  </a:lnTo>
                  <a:lnTo>
                    <a:pt x="1568" y="257"/>
                  </a:lnTo>
                  <a:lnTo>
                    <a:pt x="1603" y="160"/>
                  </a:lnTo>
                  <a:lnTo>
                    <a:pt x="1633" y="61"/>
                  </a:lnTo>
                  <a:lnTo>
                    <a:pt x="1640" y="41"/>
                  </a:lnTo>
                  <a:lnTo>
                    <a:pt x="1654" y="24"/>
                  </a:lnTo>
                  <a:lnTo>
                    <a:pt x="1670" y="11"/>
                  </a:lnTo>
                  <a:lnTo>
                    <a:pt x="1689" y="3"/>
                  </a:lnTo>
                  <a:lnTo>
                    <a:pt x="17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445">
              <a:extLst>
                <a:ext uri="{FF2B5EF4-FFF2-40B4-BE49-F238E27FC236}">
                  <a16:creationId xmlns:a16="http://schemas.microsoft.com/office/drawing/2014/main" id="{A8330493-F976-4BB6-BDA6-DF9579664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2" y="2635"/>
              <a:ext cx="165" cy="237"/>
            </a:xfrm>
            <a:custGeom>
              <a:avLst/>
              <a:gdLst>
                <a:gd name="T0" fmla="*/ 83 w 165"/>
                <a:gd name="T1" fmla="*/ 0 h 237"/>
                <a:gd name="T2" fmla="*/ 106 w 165"/>
                <a:gd name="T3" fmla="*/ 4 h 237"/>
                <a:gd name="T4" fmla="*/ 124 w 165"/>
                <a:gd name="T5" fmla="*/ 11 h 237"/>
                <a:gd name="T6" fmla="*/ 142 w 165"/>
                <a:gd name="T7" fmla="*/ 25 h 237"/>
                <a:gd name="T8" fmla="*/ 154 w 165"/>
                <a:gd name="T9" fmla="*/ 41 h 237"/>
                <a:gd name="T10" fmla="*/ 163 w 165"/>
                <a:gd name="T11" fmla="*/ 61 h 237"/>
                <a:gd name="T12" fmla="*/ 165 w 165"/>
                <a:gd name="T13" fmla="*/ 82 h 237"/>
                <a:gd name="T14" fmla="*/ 164 w 165"/>
                <a:gd name="T15" fmla="*/ 159 h 237"/>
                <a:gd name="T16" fmla="*/ 160 w 165"/>
                <a:gd name="T17" fmla="*/ 180 h 237"/>
                <a:gd name="T18" fmla="*/ 152 w 165"/>
                <a:gd name="T19" fmla="*/ 199 h 237"/>
                <a:gd name="T20" fmla="*/ 138 w 165"/>
                <a:gd name="T21" fmla="*/ 215 h 237"/>
                <a:gd name="T22" fmla="*/ 122 w 165"/>
                <a:gd name="T23" fmla="*/ 226 h 237"/>
                <a:gd name="T24" fmla="*/ 103 w 165"/>
                <a:gd name="T25" fmla="*/ 235 h 237"/>
                <a:gd name="T26" fmla="*/ 82 w 165"/>
                <a:gd name="T27" fmla="*/ 237 h 237"/>
                <a:gd name="T28" fmla="*/ 78 w 165"/>
                <a:gd name="T29" fmla="*/ 237 h 237"/>
                <a:gd name="T30" fmla="*/ 57 w 165"/>
                <a:gd name="T31" fmla="*/ 234 h 237"/>
                <a:gd name="T32" fmla="*/ 37 w 165"/>
                <a:gd name="T33" fmla="*/ 224 h 237"/>
                <a:gd name="T34" fmla="*/ 21 w 165"/>
                <a:gd name="T35" fmla="*/ 211 h 237"/>
                <a:gd name="T36" fmla="*/ 10 w 165"/>
                <a:gd name="T37" fmla="*/ 194 h 237"/>
                <a:gd name="T38" fmla="*/ 3 w 165"/>
                <a:gd name="T39" fmla="*/ 174 h 237"/>
                <a:gd name="T40" fmla="*/ 0 w 165"/>
                <a:gd name="T41" fmla="*/ 152 h 237"/>
                <a:gd name="T42" fmla="*/ 1 w 165"/>
                <a:gd name="T43" fmla="*/ 82 h 237"/>
                <a:gd name="T44" fmla="*/ 5 w 165"/>
                <a:gd name="T45" fmla="*/ 61 h 237"/>
                <a:gd name="T46" fmla="*/ 13 w 165"/>
                <a:gd name="T47" fmla="*/ 41 h 237"/>
                <a:gd name="T48" fmla="*/ 26 w 165"/>
                <a:gd name="T49" fmla="*/ 25 h 237"/>
                <a:gd name="T50" fmla="*/ 42 w 165"/>
                <a:gd name="T51" fmla="*/ 11 h 237"/>
                <a:gd name="T52" fmla="*/ 62 w 165"/>
                <a:gd name="T53" fmla="*/ 4 h 237"/>
                <a:gd name="T54" fmla="*/ 83 w 165"/>
                <a:gd name="T5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5" h="237">
                  <a:moveTo>
                    <a:pt x="83" y="0"/>
                  </a:moveTo>
                  <a:lnTo>
                    <a:pt x="106" y="4"/>
                  </a:lnTo>
                  <a:lnTo>
                    <a:pt x="124" y="11"/>
                  </a:lnTo>
                  <a:lnTo>
                    <a:pt x="142" y="25"/>
                  </a:lnTo>
                  <a:lnTo>
                    <a:pt x="154" y="41"/>
                  </a:lnTo>
                  <a:lnTo>
                    <a:pt x="163" y="61"/>
                  </a:lnTo>
                  <a:lnTo>
                    <a:pt x="165" y="82"/>
                  </a:lnTo>
                  <a:lnTo>
                    <a:pt x="164" y="159"/>
                  </a:lnTo>
                  <a:lnTo>
                    <a:pt x="160" y="180"/>
                  </a:lnTo>
                  <a:lnTo>
                    <a:pt x="152" y="199"/>
                  </a:lnTo>
                  <a:lnTo>
                    <a:pt x="138" y="215"/>
                  </a:lnTo>
                  <a:lnTo>
                    <a:pt x="122" y="226"/>
                  </a:lnTo>
                  <a:lnTo>
                    <a:pt x="103" y="235"/>
                  </a:lnTo>
                  <a:lnTo>
                    <a:pt x="82" y="237"/>
                  </a:lnTo>
                  <a:lnTo>
                    <a:pt x="78" y="237"/>
                  </a:lnTo>
                  <a:lnTo>
                    <a:pt x="57" y="234"/>
                  </a:lnTo>
                  <a:lnTo>
                    <a:pt x="37" y="224"/>
                  </a:lnTo>
                  <a:lnTo>
                    <a:pt x="21" y="211"/>
                  </a:lnTo>
                  <a:lnTo>
                    <a:pt x="10" y="194"/>
                  </a:lnTo>
                  <a:lnTo>
                    <a:pt x="3" y="174"/>
                  </a:lnTo>
                  <a:lnTo>
                    <a:pt x="0" y="152"/>
                  </a:lnTo>
                  <a:lnTo>
                    <a:pt x="1" y="82"/>
                  </a:lnTo>
                  <a:lnTo>
                    <a:pt x="5" y="61"/>
                  </a:lnTo>
                  <a:lnTo>
                    <a:pt x="13" y="41"/>
                  </a:lnTo>
                  <a:lnTo>
                    <a:pt x="26" y="25"/>
                  </a:lnTo>
                  <a:lnTo>
                    <a:pt x="42" y="11"/>
                  </a:lnTo>
                  <a:lnTo>
                    <a:pt x="62" y="4"/>
                  </a:lnTo>
                  <a:lnTo>
                    <a:pt x="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905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225" y="400305"/>
            <a:ext cx="10768175" cy="56956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691375" y="400305"/>
            <a:ext cx="1005725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500" b="1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Трансформация подходов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9" t="4575" r="12034" b="8359"/>
          <a:stretch/>
        </p:blipFill>
        <p:spPr>
          <a:xfrm>
            <a:off x="691631" y="1610651"/>
            <a:ext cx="1110261" cy="1466888"/>
          </a:xfrm>
          <a:prstGeom prst="rect">
            <a:avLst/>
          </a:prstGeom>
        </p:spPr>
      </p:pic>
      <p:sp>
        <p:nvSpPr>
          <p:cNvPr id="8" name="Равнобедренный треугольник 7"/>
          <p:cNvSpPr/>
          <p:nvPr/>
        </p:nvSpPr>
        <p:spPr>
          <a:xfrm>
            <a:off x="1775030" y="3031453"/>
            <a:ext cx="1098462" cy="607884"/>
          </a:xfrm>
          <a:prstGeom prst="triangle">
            <a:avLst/>
          </a:prstGeom>
          <a:solidFill>
            <a:schemeClr val="tx2">
              <a:lumMod val="9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9" name="Прямоугольник 8"/>
          <p:cNvSpPr/>
          <p:nvPr/>
        </p:nvSpPr>
        <p:spPr>
          <a:xfrm rot="20977814">
            <a:off x="634722" y="2944804"/>
            <a:ext cx="3379078" cy="9382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4" t="4984" r="58577" b="8052"/>
          <a:stretch/>
        </p:blipFill>
        <p:spPr>
          <a:xfrm>
            <a:off x="2856653" y="1196733"/>
            <a:ext cx="1083362" cy="1444720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 flipH="1" flipV="1">
            <a:off x="4214813" y="1202445"/>
            <a:ext cx="1740332" cy="5459174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140873" y="3793746"/>
            <a:ext cx="4944106" cy="2871787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Антимонопольный орган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редко согласовывал и возвращал на доработку подробные подходы субъектов рынка по ценообразованию, </a:t>
            </a:r>
            <a:r>
              <a:rPr lang="ru-RU" dirty="0" err="1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скидочной</a:t>
            </a:r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политике, взаимоотношениям с потребителями и проч.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в основном согласовывали практически схожие с Типовым внешним актом комплаенса</a:t>
            </a:r>
            <a:endParaRPr lang="ru-RU" dirty="0">
              <a:solidFill>
                <a:srgbClr val="053C5E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" t="28958" r="3770" b="33542"/>
          <a:stretch/>
        </p:blipFill>
        <p:spPr>
          <a:xfrm>
            <a:off x="4608626" y="1202445"/>
            <a:ext cx="1416687" cy="32861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828" y="5403568"/>
            <a:ext cx="1977798" cy="131832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6123359" y="5360488"/>
            <a:ext cx="34855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 размер торговой надбавки </a:t>
            </a:r>
            <a:br>
              <a:rPr lang="ru-RU" b="1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10 % в торговых сетях на отдельные группы товаров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930" y="1596609"/>
            <a:ext cx="932450" cy="93245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695" y="1663622"/>
            <a:ext cx="1344183" cy="897242"/>
          </a:xfrm>
          <a:prstGeom prst="rect">
            <a:avLst/>
          </a:prstGeom>
        </p:spPr>
      </p:pic>
      <p:sp>
        <p:nvSpPr>
          <p:cNvPr id="23" name="Плюс 22"/>
          <p:cNvSpPr/>
          <p:nvPr/>
        </p:nvSpPr>
        <p:spPr>
          <a:xfrm>
            <a:off x="6974514" y="1819080"/>
            <a:ext cx="486216" cy="42500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25" name="Прямоугольник 24"/>
          <p:cNvSpPr/>
          <p:nvPr/>
        </p:nvSpPr>
        <p:spPr>
          <a:xfrm>
            <a:off x="8633016" y="1706770"/>
            <a:ext cx="3225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Снижены цены на ПЦР и СИЗ в рамках комплаенса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5" t="8533" r="5173" b="15092"/>
          <a:stretch/>
        </p:blipFill>
        <p:spPr>
          <a:xfrm>
            <a:off x="9307173" y="2601875"/>
            <a:ext cx="1441458" cy="1305320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5353623" y="3063569"/>
            <a:ext cx="37029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Снижены цены на цемент на </a:t>
            </a:r>
            <a:br>
              <a:rPr lang="ru-RU" b="1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7 % в рамках комплаенса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65" r="11637"/>
          <a:stretch/>
        </p:blipFill>
        <p:spPr>
          <a:xfrm>
            <a:off x="6099797" y="4018474"/>
            <a:ext cx="1684450" cy="1097683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7784247" y="4209592"/>
            <a:ext cx="37029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комплаенса установлена цена на яйца в </a:t>
            </a:r>
            <a:r>
              <a:rPr lang="ru-RU" b="1" dirty="0" err="1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г.Шымкент</a:t>
            </a:r>
            <a:endParaRPr lang="ru-RU" b="1" dirty="0">
              <a:solidFill>
                <a:srgbClr val="053C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2433" y="1080716"/>
            <a:ext cx="1168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До 2020 г.</a:t>
            </a:r>
          </a:p>
        </p:txBody>
      </p:sp>
    </p:spTree>
    <p:extLst>
      <p:ext uri="{BB962C8B-B14F-4D97-AF65-F5344CB8AC3E}">
        <p14:creationId xmlns:p14="http://schemas.microsoft.com/office/powerpoint/2010/main" val="333624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225" y="400305"/>
            <a:ext cx="10768175" cy="5695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641225" y="108094"/>
            <a:ext cx="1005725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500" b="1" dirty="0">
                <a:solidFill>
                  <a:srgbClr val="053C5E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Внутренний акт антимонопольного комплаенса: нововведение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2980" y="1061139"/>
            <a:ext cx="11263847" cy="1212036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С марта 2022 г. в ПК РК внесено дополнение касательно разработки внутреннего акта антимонопольного комплаенса в соответствии с Методическими рекомендации по разработке и внедрению внутреннего акта антимонопольного комплаенса. Наличие эффективного внутреннего акта комплаенса будет учитываться при рассмотрении дел о нарушениях АМЗ.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9597" y="2785445"/>
            <a:ext cx="11257231" cy="2204100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kk-KZ" dirty="0" smtClean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Содержание метод.рекомендаций: (</a:t>
            </a:r>
            <a:r>
              <a:rPr lang="ru-RU" dirty="0" smtClean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1</a:t>
            </a:r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) этапы разработки и внедрения внутреннего акта антимонопольного </a:t>
            </a:r>
            <a:r>
              <a:rPr lang="ru-RU" dirty="0" smtClean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комплаенса; (2</a:t>
            </a:r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) содержание мероприятий по разработке и внедрению внутреннего акта антимонопольного </a:t>
            </a:r>
            <a:r>
              <a:rPr lang="ru-RU" dirty="0" smtClean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комплаенса; (3</a:t>
            </a:r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) метод (методы) проведения оценки антимонопольных комплаенс-рисков, связанных с деятельностью субъекта </a:t>
            </a:r>
            <a:r>
              <a:rPr lang="ru-RU" dirty="0" smtClean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рынка; (4</a:t>
            </a:r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) построение системы внутреннего контроля антимонопольных </a:t>
            </a:r>
            <a:r>
              <a:rPr lang="ru-RU" dirty="0" smtClean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комплаенс-рисков; (5) </a:t>
            </a:r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метод (методы) проведения оценки эффективности функционирования внутреннего акта антимонопольного </a:t>
            </a:r>
            <a:r>
              <a:rPr lang="ru-RU" dirty="0" smtClean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комплаенса; (6</a:t>
            </a:r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) иные положения по разработке и внедрению внутреннего акта антимонопольного комплаенса.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5255971" y="2339539"/>
            <a:ext cx="1497864" cy="40390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15" name="Стрелка вниз 14"/>
          <p:cNvSpPr/>
          <p:nvPr/>
        </p:nvSpPr>
        <p:spPr>
          <a:xfrm>
            <a:off x="5255971" y="5031546"/>
            <a:ext cx="1497864" cy="40390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9099" y="5501815"/>
            <a:ext cx="11247727" cy="1078952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Внутренний акт </a:t>
            </a:r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антимонопольного </a:t>
            </a:r>
            <a:r>
              <a:rPr lang="ru-RU" dirty="0" smtClean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комплаенса - </a:t>
            </a:r>
            <a:r>
              <a:rPr lang="ru-RU" dirty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внутренние документы, предусматривающие методы, способы оценки рисков, порядок организации работ субъектом (субъектами) рынка по управлению рисками совершения нарушений антимонопольного </a:t>
            </a:r>
            <a:r>
              <a:rPr lang="ru-RU" dirty="0" smtClean="0">
                <a:solidFill>
                  <a:srgbClr val="053C5E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законодательства.</a:t>
            </a:r>
            <a:endParaRPr lang="ru-RU" dirty="0">
              <a:solidFill>
                <a:srgbClr val="053C5E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5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3"/>
          <p:cNvSpPr>
            <a:spLocks noGrp="1"/>
          </p:cNvSpPr>
          <p:nvPr>
            <p:ph type="body" idx="1"/>
          </p:nvPr>
        </p:nvSpPr>
        <p:spPr>
          <a:xfrm>
            <a:off x="1082526" y="2770626"/>
            <a:ext cx="9695351" cy="1207477"/>
          </a:xfrm>
        </p:spPr>
        <p:txBody>
          <a:bodyPr>
            <a:normAutofit/>
          </a:bodyPr>
          <a:lstStyle/>
          <a:p>
            <a:pPr marL="0" indent="0" algn="ctr">
              <a:buSzPts val="2600"/>
            </a:pP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4000" dirty="0">
                <a:solidFill>
                  <a:srgbClr val="FF0000"/>
                </a:solidFill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2343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589</Words>
  <Application>Microsoft Office PowerPoint</Application>
  <PresentationFormat>Широкоэкранный</PresentationFormat>
  <Paragraphs>44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Дана</dc:creator>
  <cp:lastModifiedBy>Пользователь Windows</cp:lastModifiedBy>
  <cp:revision>12</cp:revision>
  <dcterms:created xsi:type="dcterms:W3CDTF">2022-11-29T10:49:44Z</dcterms:created>
  <dcterms:modified xsi:type="dcterms:W3CDTF">2022-12-15T12:14:50Z</dcterms:modified>
</cp:coreProperties>
</file>