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84" r:id="rId1"/>
  </p:sldMasterIdLst>
  <p:notesMasterIdLst>
    <p:notesMasterId r:id="rId23"/>
  </p:notesMasterIdLst>
  <p:handoutMasterIdLst>
    <p:handoutMasterId r:id="rId24"/>
  </p:handoutMasterIdLst>
  <p:sldIdLst>
    <p:sldId id="850" r:id="rId2"/>
    <p:sldId id="941" r:id="rId3"/>
    <p:sldId id="967" r:id="rId4"/>
    <p:sldId id="957" r:id="rId5"/>
    <p:sldId id="961" r:id="rId6"/>
    <p:sldId id="943" r:id="rId7"/>
    <p:sldId id="964" r:id="rId8"/>
    <p:sldId id="965" r:id="rId9"/>
    <p:sldId id="966" r:id="rId10"/>
    <p:sldId id="944" r:id="rId11"/>
    <p:sldId id="948" r:id="rId12"/>
    <p:sldId id="956" r:id="rId13"/>
    <p:sldId id="949" r:id="rId14"/>
    <p:sldId id="950" r:id="rId15"/>
    <p:sldId id="952" r:id="rId16"/>
    <p:sldId id="968" r:id="rId17"/>
    <p:sldId id="970" r:id="rId18"/>
    <p:sldId id="971" r:id="rId19"/>
    <p:sldId id="973" r:id="rId20"/>
    <p:sldId id="974" r:id="rId21"/>
    <p:sldId id="939" r:id="rId22"/>
  </p:sldIdLst>
  <p:sldSz cx="9906000" cy="6858000" type="A4"/>
  <p:notesSz cx="6797675" cy="9928225"/>
  <p:defaultTextStyle>
    <a:defPPr>
      <a:defRPr lang="en-US"/>
    </a:defPPr>
    <a:lvl1pPr algn="l" rtl="0" fontAlgn="base">
      <a:spcBef>
        <a:spcPct val="0"/>
      </a:spcBef>
      <a:spcAft>
        <a:spcPct val="0"/>
      </a:spcAft>
      <a:defRPr b="1" i="1" kern="1200">
        <a:solidFill>
          <a:schemeClr val="accent2"/>
        </a:solidFill>
        <a:latin typeface="Times New Roman" pitchFamily="18" charset="0"/>
        <a:ea typeface="+mn-ea"/>
        <a:cs typeface="Arial" charset="0"/>
      </a:defRPr>
    </a:lvl1pPr>
    <a:lvl2pPr marL="457200" algn="l" rtl="0" fontAlgn="base">
      <a:spcBef>
        <a:spcPct val="0"/>
      </a:spcBef>
      <a:spcAft>
        <a:spcPct val="0"/>
      </a:spcAft>
      <a:defRPr b="1" i="1" kern="1200">
        <a:solidFill>
          <a:schemeClr val="accent2"/>
        </a:solidFill>
        <a:latin typeface="Times New Roman" pitchFamily="18" charset="0"/>
        <a:ea typeface="+mn-ea"/>
        <a:cs typeface="Arial" charset="0"/>
      </a:defRPr>
    </a:lvl2pPr>
    <a:lvl3pPr marL="914400" algn="l" rtl="0" fontAlgn="base">
      <a:spcBef>
        <a:spcPct val="0"/>
      </a:spcBef>
      <a:spcAft>
        <a:spcPct val="0"/>
      </a:spcAft>
      <a:defRPr b="1" i="1" kern="1200">
        <a:solidFill>
          <a:schemeClr val="accent2"/>
        </a:solidFill>
        <a:latin typeface="Times New Roman" pitchFamily="18" charset="0"/>
        <a:ea typeface="+mn-ea"/>
        <a:cs typeface="Arial" charset="0"/>
      </a:defRPr>
    </a:lvl3pPr>
    <a:lvl4pPr marL="1371600" algn="l" rtl="0" fontAlgn="base">
      <a:spcBef>
        <a:spcPct val="0"/>
      </a:spcBef>
      <a:spcAft>
        <a:spcPct val="0"/>
      </a:spcAft>
      <a:defRPr b="1" i="1" kern="1200">
        <a:solidFill>
          <a:schemeClr val="accent2"/>
        </a:solidFill>
        <a:latin typeface="Times New Roman" pitchFamily="18" charset="0"/>
        <a:ea typeface="+mn-ea"/>
        <a:cs typeface="Arial" charset="0"/>
      </a:defRPr>
    </a:lvl4pPr>
    <a:lvl5pPr marL="1828800" algn="l" rtl="0" fontAlgn="base">
      <a:spcBef>
        <a:spcPct val="0"/>
      </a:spcBef>
      <a:spcAft>
        <a:spcPct val="0"/>
      </a:spcAft>
      <a:defRPr b="1" i="1" kern="1200">
        <a:solidFill>
          <a:schemeClr val="accent2"/>
        </a:solidFill>
        <a:latin typeface="Times New Roman" pitchFamily="18" charset="0"/>
        <a:ea typeface="+mn-ea"/>
        <a:cs typeface="Arial" charset="0"/>
      </a:defRPr>
    </a:lvl5pPr>
    <a:lvl6pPr marL="2286000" algn="l" defTabSz="914400" rtl="0" eaLnBrk="1" latinLnBrk="0" hangingPunct="1">
      <a:defRPr b="1" i="1" kern="1200">
        <a:solidFill>
          <a:schemeClr val="accent2"/>
        </a:solidFill>
        <a:latin typeface="Times New Roman" pitchFamily="18" charset="0"/>
        <a:ea typeface="+mn-ea"/>
        <a:cs typeface="Arial" charset="0"/>
      </a:defRPr>
    </a:lvl6pPr>
    <a:lvl7pPr marL="2743200" algn="l" defTabSz="914400" rtl="0" eaLnBrk="1" latinLnBrk="0" hangingPunct="1">
      <a:defRPr b="1" i="1" kern="1200">
        <a:solidFill>
          <a:schemeClr val="accent2"/>
        </a:solidFill>
        <a:latin typeface="Times New Roman" pitchFamily="18" charset="0"/>
        <a:ea typeface="+mn-ea"/>
        <a:cs typeface="Arial" charset="0"/>
      </a:defRPr>
    </a:lvl7pPr>
    <a:lvl8pPr marL="3200400" algn="l" defTabSz="914400" rtl="0" eaLnBrk="1" latinLnBrk="0" hangingPunct="1">
      <a:defRPr b="1" i="1" kern="1200">
        <a:solidFill>
          <a:schemeClr val="accent2"/>
        </a:solidFill>
        <a:latin typeface="Times New Roman" pitchFamily="18" charset="0"/>
        <a:ea typeface="+mn-ea"/>
        <a:cs typeface="Arial" charset="0"/>
      </a:defRPr>
    </a:lvl8pPr>
    <a:lvl9pPr marL="3657600" algn="l" defTabSz="914400" rtl="0" eaLnBrk="1" latinLnBrk="0" hangingPunct="1">
      <a:defRPr b="1" i="1" kern="1200">
        <a:solidFill>
          <a:schemeClr val="accent2"/>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9A9A"/>
    <a:srgbClr val="3399FF"/>
    <a:srgbClr val="2BFC08"/>
    <a:srgbClr val="0000FF"/>
    <a:srgbClr val="F7CBE4"/>
    <a:srgbClr val="FF7C80"/>
    <a:srgbClr val="F9C9C9"/>
    <a:srgbClr val="FF99CC"/>
    <a:srgbClr val="FFCC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Средний стиль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3" autoAdjust="0"/>
    <p:restoredTop sz="84249" autoAdjust="0"/>
  </p:normalViewPr>
  <p:slideViewPr>
    <p:cSldViewPr>
      <p:cViewPr varScale="1">
        <p:scale>
          <a:sx n="57" d="100"/>
          <a:sy n="57" d="100"/>
        </p:scale>
        <p:origin x="1296" y="28"/>
      </p:cViewPr>
      <p:guideLst>
        <p:guide orient="horz" pos="2160"/>
        <p:guide pos="3120"/>
      </p:guideLst>
    </p:cSldViewPr>
  </p:slideViewPr>
  <p:outlineViewPr>
    <p:cViewPr>
      <p:scale>
        <a:sx n="25" d="100"/>
        <a:sy n="25" d="100"/>
      </p:scale>
      <p:origin x="0" y="0"/>
    </p:cViewPr>
    <p:sldLst>
      <p:sld r:id="rId1" collapse="1"/>
    </p:sldLst>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60" d="100"/>
          <a:sy n="60" d="100"/>
        </p:scale>
        <p:origin x="-2892" y="-96"/>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hdr" sz="quarter"/>
          </p:nvPr>
        </p:nvSpPr>
        <p:spPr bwMode="auto">
          <a:xfrm>
            <a:off x="9" y="14"/>
            <a:ext cx="2946448" cy="495936"/>
          </a:xfrm>
          <a:prstGeom prst="rect">
            <a:avLst/>
          </a:prstGeom>
          <a:noFill/>
          <a:ln>
            <a:noFill/>
          </a:ln>
          <a:effectLst/>
          <a:extLst>
            <a:ext uri="{FAA26D3D-D897-4be2-8F04-BA451C77F1D7}"/>
          </a:extLst>
        </p:spPr>
        <p:txBody>
          <a:bodyPr vert="horz" wrap="square" lIns="90545" tIns="45277" rIns="90545" bIns="45277" numCol="1" anchor="t" anchorCtr="0" compatLnSpc="1">
            <a:prstTxWarp prst="textNoShape">
              <a:avLst/>
            </a:prstTxWarp>
          </a:bodyPr>
          <a:lstStyle>
            <a:lvl1pPr algn="l">
              <a:spcBef>
                <a:spcPct val="20000"/>
              </a:spcBef>
              <a:buClrTx/>
              <a:defRPr sz="1200" b="0" i="0">
                <a:solidFill>
                  <a:schemeClr val="tx1"/>
                </a:solidFill>
                <a:effectLst/>
                <a:latin typeface="Tahoma" charset="0"/>
                <a:ea typeface="Arial" charset="0"/>
                <a:cs typeface="+mn-cs"/>
              </a:defRPr>
            </a:lvl1pPr>
          </a:lstStyle>
          <a:p>
            <a:pPr>
              <a:defRPr/>
            </a:pPr>
            <a:endParaRPr lang="ru-RU"/>
          </a:p>
        </p:txBody>
      </p:sp>
      <p:sp>
        <p:nvSpPr>
          <p:cNvPr id="372739" name="Rectangle 3"/>
          <p:cNvSpPr>
            <a:spLocks noGrp="1" noChangeArrowheads="1"/>
          </p:cNvSpPr>
          <p:nvPr>
            <p:ph type="dt" sz="quarter" idx="1"/>
          </p:nvPr>
        </p:nvSpPr>
        <p:spPr bwMode="auto">
          <a:xfrm>
            <a:off x="3852815" y="14"/>
            <a:ext cx="2944870" cy="495936"/>
          </a:xfrm>
          <a:prstGeom prst="rect">
            <a:avLst/>
          </a:prstGeom>
          <a:noFill/>
          <a:ln>
            <a:noFill/>
          </a:ln>
          <a:effectLst/>
          <a:extLst>
            <a:ext uri="{FAA26D3D-D897-4be2-8F04-BA451C77F1D7}"/>
          </a:extLst>
        </p:spPr>
        <p:txBody>
          <a:bodyPr vert="horz" wrap="square" lIns="90545" tIns="45277" rIns="90545" bIns="45277" numCol="1" anchor="t" anchorCtr="0" compatLnSpc="1">
            <a:prstTxWarp prst="textNoShape">
              <a:avLst/>
            </a:prstTxWarp>
          </a:bodyPr>
          <a:lstStyle>
            <a:lvl1pPr algn="r">
              <a:spcBef>
                <a:spcPct val="20000"/>
              </a:spcBef>
              <a:buClrTx/>
              <a:defRPr sz="1200" b="0" i="0">
                <a:solidFill>
                  <a:schemeClr val="tx1"/>
                </a:solidFill>
                <a:effectLst/>
                <a:latin typeface="Tahoma" charset="0"/>
                <a:ea typeface="Arial" charset="0"/>
                <a:cs typeface="+mn-cs"/>
              </a:defRPr>
            </a:lvl1pPr>
          </a:lstStyle>
          <a:p>
            <a:pPr>
              <a:defRPr/>
            </a:pPr>
            <a:endParaRPr lang="ru-RU"/>
          </a:p>
        </p:txBody>
      </p:sp>
      <p:sp>
        <p:nvSpPr>
          <p:cNvPr id="372740" name="Rectangle 4"/>
          <p:cNvSpPr>
            <a:spLocks noGrp="1" noChangeArrowheads="1"/>
          </p:cNvSpPr>
          <p:nvPr>
            <p:ph type="ftr" sz="quarter" idx="2"/>
          </p:nvPr>
        </p:nvSpPr>
        <p:spPr bwMode="auto">
          <a:xfrm>
            <a:off x="9" y="9432298"/>
            <a:ext cx="2946448" cy="495936"/>
          </a:xfrm>
          <a:prstGeom prst="rect">
            <a:avLst/>
          </a:prstGeom>
          <a:noFill/>
          <a:ln>
            <a:noFill/>
          </a:ln>
          <a:effectLst/>
          <a:extLst>
            <a:ext uri="{FAA26D3D-D897-4be2-8F04-BA451C77F1D7}"/>
          </a:extLst>
        </p:spPr>
        <p:txBody>
          <a:bodyPr vert="horz" wrap="square" lIns="90545" tIns="45277" rIns="90545" bIns="45277" numCol="1" anchor="b" anchorCtr="0" compatLnSpc="1">
            <a:prstTxWarp prst="textNoShape">
              <a:avLst/>
            </a:prstTxWarp>
          </a:bodyPr>
          <a:lstStyle>
            <a:lvl1pPr>
              <a:spcBef>
                <a:spcPct val="20000"/>
              </a:spcBef>
              <a:defRPr sz="1200" b="0" i="0">
                <a:solidFill>
                  <a:schemeClr val="tx1"/>
                </a:solidFill>
                <a:latin typeface="Tahoma" pitchFamily="34" charset="0"/>
              </a:defRPr>
            </a:lvl1pPr>
          </a:lstStyle>
          <a:p>
            <a:r>
              <a:rPr lang="ru-RU"/>
              <a:t>Заседание расширенной коллегии</a:t>
            </a:r>
          </a:p>
        </p:txBody>
      </p:sp>
      <p:sp>
        <p:nvSpPr>
          <p:cNvPr id="372741" name="Rectangle 5"/>
          <p:cNvSpPr>
            <a:spLocks noGrp="1" noChangeArrowheads="1"/>
          </p:cNvSpPr>
          <p:nvPr>
            <p:ph type="sldNum" sz="quarter" idx="3"/>
          </p:nvPr>
        </p:nvSpPr>
        <p:spPr bwMode="auto">
          <a:xfrm>
            <a:off x="3852815" y="9432298"/>
            <a:ext cx="2944870" cy="495936"/>
          </a:xfrm>
          <a:prstGeom prst="rect">
            <a:avLst/>
          </a:prstGeom>
          <a:noFill/>
          <a:ln>
            <a:noFill/>
          </a:ln>
          <a:effectLst/>
          <a:extLst>
            <a:ext uri="{FAA26D3D-D897-4be2-8F04-BA451C77F1D7}"/>
          </a:extLst>
        </p:spPr>
        <p:txBody>
          <a:bodyPr vert="horz" wrap="square" lIns="90545" tIns="45277" rIns="90545" bIns="45277" numCol="1" anchor="b" anchorCtr="0" compatLnSpc="1">
            <a:prstTxWarp prst="textNoShape">
              <a:avLst/>
            </a:prstTxWarp>
          </a:bodyPr>
          <a:lstStyle>
            <a:lvl1pPr algn="r">
              <a:spcBef>
                <a:spcPct val="20000"/>
              </a:spcBef>
              <a:buClrTx/>
              <a:defRPr sz="1200" b="0" i="0">
                <a:solidFill>
                  <a:schemeClr val="tx1"/>
                </a:solidFill>
                <a:latin typeface="Tahoma" pitchFamily="34" charset="0"/>
                <a:cs typeface="Arial" pitchFamily="34" charset="0"/>
              </a:defRPr>
            </a:lvl1pPr>
          </a:lstStyle>
          <a:p>
            <a:pPr>
              <a:defRPr/>
            </a:pPr>
            <a:fld id="{DB99BF61-B436-4114-B2A9-CCE3DA498888}" type="slidenum">
              <a:rPr lang="ru-RU"/>
              <a:pPr>
                <a:defRPr/>
              </a:pPr>
              <a:t>‹#›</a:t>
            </a:fld>
            <a:endParaRPr lang="ru-RU"/>
          </a:p>
        </p:txBody>
      </p:sp>
    </p:spTree>
    <p:extLst>
      <p:ext uri="{BB962C8B-B14F-4D97-AF65-F5344CB8AC3E}">
        <p14:creationId xmlns:p14="http://schemas.microsoft.com/office/powerpoint/2010/main" val="8265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2504" name="Rectangle 8"/>
          <p:cNvSpPr>
            <a:spLocks noGrp="1" noChangeArrowheads="1"/>
          </p:cNvSpPr>
          <p:nvPr>
            <p:ph type="hdr" sz="quarter"/>
          </p:nvPr>
        </p:nvSpPr>
        <p:spPr bwMode="auto">
          <a:xfrm>
            <a:off x="9" y="14"/>
            <a:ext cx="2946448" cy="495936"/>
          </a:xfrm>
          <a:prstGeom prst="rect">
            <a:avLst/>
          </a:prstGeom>
          <a:noFill/>
          <a:ln>
            <a:noFill/>
          </a:ln>
          <a:effectLst/>
          <a:extLst>
            <a:ext uri="{FAA26D3D-D897-4be2-8F04-BA451C77F1D7}"/>
          </a:extLst>
        </p:spPr>
        <p:txBody>
          <a:bodyPr vert="horz" wrap="square" lIns="90545" tIns="45277" rIns="90545" bIns="45277" numCol="1" anchor="t" anchorCtr="0" compatLnSpc="1">
            <a:prstTxWarp prst="textNoShape">
              <a:avLst/>
            </a:prstTxWarp>
          </a:bodyPr>
          <a:lstStyle>
            <a:lvl1pPr algn="l" eaLnBrk="0" hangingPunct="0">
              <a:spcBef>
                <a:spcPct val="20000"/>
              </a:spcBef>
              <a:buClrTx/>
              <a:defRPr sz="1200" b="0" i="0">
                <a:solidFill>
                  <a:schemeClr val="tx1"/>
                </a:solidFill>
                <a:effectLst/>
                <a:latin typeface="Tahoma" charset="0"/>
                <a:ea typeface="Arial" charset="0"/>
                <a:cs typeface="+mn-cs"/>
              </a:defRPr>
            </a:lvl1pPr>
          </a:lstStyle>
          <a:p>
            <a:pPr>
              <a:defRPr/>
            </a:pPr>
            <a:endParaRPr lang="ru-RU"/>
          </a:p>
        </p:txBody>
      </p:sp>
      <p:sp>
        <p:nvSpPr>
          <p:cNvPr id="13315" name="Rectangle 9"/>
          <p:cNvSpPr>
            <a:spLocks noGrp="1" noRot="1" noChangeAspect="1" noChangeArrowheads="1"/>
          </p:cNvSpPr>
          <p:nvPr>
            <p:ph type="sldImg" idx="2"/>
          </p:nvPr>
        </p:nvSpPr>
        <p:spPr bwMode="auto">
          <a:xfrm>
            <a:off x="711200" y="744538"/>
            <a:ext cx="5376863" cy="3722687"/>
          </a:xfrm>
          <a:prstGeom prst="rect">
            <a:avLst/>
          </a:prstGeom>
          <a:noFill/>
          <a:ln w="9525">
            <a:solidFill>
              <a:srgbClr val="000000"/>
            </a:solidFill>
            <a:miter lim="800000"/>
            <a:headEnd/>
            <a:tailEnd/>
          </a:ln>
        </p:spPr>
      </p:sp>
      <p:sp>
        <p:nvSpPr>
          <p:cNvPr id="362506" name="Rectangle 10"/>
          <p:cNvSpPr>
            <a:spLocks noGrp="1" noChangeArrowheads="1"/>
          </p:cNvSpPr>
          <p:nvPr>
            <p:ph type="body" sz="quarter" idx="3"/>
          </p:nvPr>
        </p:nvSpPr>
        <p:spPr bwMode="auto">
          <a:xfrm>
            <a:off x="906357" y="4716155"/>
            <a:ext cx="4984962" cy="4468175"/>
          </a:xfrm>
          <a:prstGeom prst="rect">
            <a:avLst/>
          </a:prstGeom>
          <a:noFill/>
          <a:ln>
            <a:noFill/>
          </a:ln>
          <a:effectLst/>
          <a:extLst>
            <a:ext uri="{FAA26D3D-D897-4be2-8F04-BA451C77F1D7}"/>
          </a:extLst>
        </p:spPr>
        <p:txBody>
          <a:bodyPr vert="horz" wrap="square" lIns="90545" tIns="45277" rIns="90545" bIns="45277"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62507" name="Rectangle 11"/>
          <p:cNvSpPr>
            <a:spLocks noGrp="1" noChangeArrowheads="1"/>
          </p:cNvSpPr>
          <p:nvPr>
            <p:ph type="dt" idx="1"/>
          </p:nvPr>
        </p:nvSpPr>
        <p:spPr bwMode="auto">
          <a:xfrm>
            <a:off x="3852815" y="14"/>
            <a:ext cx="2944870" cy="495936"/>
          </a:xfrm>
          <a:prstGeom prst="rect">
            <a:avLst/>
          </a:prstGeom>
          <a:noFill/>
          <a:ln>
            <a:noFill/>
          </a:ln>
          <a:effectLst/>
          <a:extLst>
            <a:ext uri="{FAA26D3D-D897-4be2-8F04-BA451C77F1D7}"/>
          </a:extLst>
        </p:spPr>
        <p:txBody>
          <a:bodyPr vert="horz" wrap="square" lIns="90545" tIns="45277" rIns="90545" bIns="45277" numCol="1" anchor="t" anchorCtr="0" compatLnSpc="1">
            <a:prstTxWarp prst="textNoShape">
              <a:avLst/>
            </a:prstTxWarp>
          </a:bodyPr>
          <a:lstStyle>
            <a:lvl1pPr algn="r" eaLnBrk="0" hangingPunct="0">
              <a:spcBef>
                <a:spcPct val="20000"/>
              </a:spcBef>
              <a:buClrTx/>
              <a:defRPr sz="1200" b="0" i="0">
                <a:solidFill>
                  <a:schemeClr val="tx1"/>
                </a:solidFill>
                <a:effectLst/>
                <a:latin typeface="Tahoma" charset="0"/>
                <a:ea typeface="Arial" charset="0"/>
                <a:cs typeface="+mn-cs"/>
              </a:defRPr>
            </a:lvl1pPr>
          </a:lstStyle>
          <a:p>
            <a:pPr>
              <a:defRPr/>
            </a:pPr>
            <a:endParaRPr lang="ru-RU"/>
          </a:p>
        </p:txBody>
      </p:sp>
      <p:sp>
        <p:nvSpPr>
          <p:cNvPr id="362508" name="Rectangle 12"/>
          <p:cNvSpPr>
            <a:spLocks noGrp="1" noChangeArrowheads="1"/>
          </p:cNvSpPr>
          <p:nvPr>
            <p:ph type="ftr" sz="quarter" idx="4"/>
          </p:nvPr>
        </p:nvSpPr>
        <p:spPr bwMode="auto">
          <a:xfrm>
            <a:off x="9" y="9432298"/>
            <a:ext cx="2946448" cy="495936"/>
          </a:xfrm>
          <a:prstGeom prst="rect">
            <a:avLst/>
          </a:prstGeom>
          <a:noFill/>
          <a:ln>
            <a:noFill/>
          </a:ln>
          <a:effectLst/>
          <a:extLst>
            <a:ext uri="{FAA26D3D-D897-4be2-8F04-BA451C77F1D7}"/>
          </a:extLst>
        </p:spPr>
        <p:txBody>
          <a:bodyPr vert="horz" wrap="square" lIns="90545" tIns="45277" rIns="90545" bIns="45277" numCol="1" anchor="b" anchorCtr="0" compatLnSpc="1">
            <a:prstTxWarp prst="textNoShape">
              <a:avLst/>
            </a:prstTxWarp>
          </a:bodyPr>
          <a:lstStyle>
            <a:lvl1pPr algn="l" eaLnBrk="0" hangingPunct="0">
              <a:spcBef>
                <a:spcPct val="20000"/>
              </a:spcBef>
              <a:buClrTx/>
              <a:defRPr sz="1200" b="0" i="0">
                <a:solidFill>
                  <a:schemeClr val="tx1"/>
                </a:solidFill>
                <a:effectLst/>
                <a:latin typeface="Tahoma" charset="0"/>
                <a:ea typeface="Arial" charset="0"/>
                <a:cs typeface="+mn-cs"/>
              </a:defRPr>
            </a:lvl1pPr>
          </a:lstStyle>
          <a:p>
            <a:pPr>
              <a:defRPr/>
            </a:pPr>
            <a:endParaRPr lang="ru-RU"/>
          </a:p>
        </p:txBody>
      </p:sp>
      <p:sp>
        <p:nvSpPr>
          <p:cNvPr id="362509" name="Rectangle 13"/>
          <p:cNvSpPr>
            <a:spLocks noGrp="1" noChangeArrowheads="1"/>
          </p:cNvSpPr>
          <p:nvPr>
            <p:ph type="sldNum" sz="quarter" idx="5"/>
          </p:nvPr>
        </p:nvSpPr>
        <p:spPr bwMode="auto">
          <a:xfrm>
            <a:off x="3852815" y="9432298"/>
            <a:ext cx="2944870" cy="495936"/>
          </a:xfrm>
          <a:prstGeom prst="rect">
            <a:avLst/>
          </a:prstGeom>
          <a:noFill/>
          <a:ln>
            <a:noFill/>
          </a:ln>
          <a:effectLst/>
          <a:extLst>
            <a:ext uri="{FAA26D3D-D897-4be2-8F04-BA451C77F1D7}"/>
          </a:extLst>
        </p:spPr>
        <p:txBody>
          <a:bodyPr vert="horz" wrap="square" lIns="90545" tIns="45277" rIns="90545" bIns="45277" numCol="1" anchor="b" anchorCtr="0" compatLnSpc="1">
            <a:prstTxWarp prst="textNoShape">
              <a:avLst/>
            </a:prstTxWarp>
          </a:bodyPr>
          <a:lstStyle>
            <a:lvl1pPr algn="r" eaLnBrk="0" hangingPunct="0">
              <a:spcBef>
                <a:spcPct val="20000"/>
              </a:spcBef>
              <a:buClrTx/>
              <a:defRPr sz="1200" b="0" i="0">
                <a:solidFill>
                  <a:schemeClr val="tx1"/>
                </a:solidFill>
                <a:latin typeface="Tahoma" pitchFamily="34" charset="0"/>
                <a:cs typeface="Arial" pitchFamily="34" charset="0"/>
              </a:defRPr>
            </a:lvl1pPr>
          </a:lstStyle>
          <a:p>
            <a:pPr>
              <a:defRPr/>
            </a:pPr>
            <a:fld id="{7753F8FB-C1A0-4E17-BFBF-9CDEAC95443F}" type="slidenum">
              <a:rPr lang="ru-RU"/>
              <a:pPr>
                <a:defRPr/>
              </a:pPr>
              <a:t>‹#›</a:t>
            </a:fld>
            <a:endParaRPr lang="ru-RU"/>
          </a:p>
        </p:txBody>
      </p:sp>
    </p:spTree>
    <p:extLst>
      <p:ext uri="{BB962C8B-B14F-4D97-AF65-F5344CB8AC3E}">
        <p14:creationId xmlns:p14="http://schemas.microsoft.com/office/powerpoint/2010/main" val="37860806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Arial" charset="0"/>
        <a:cs typeface="Arial" charset="0"/>
      </a:defRPr>
    </a:lvl1pPr>
    <a:lvl2pPr marL="457200" algn="l" rtl="0" eaLnBrk="0" fontAlgn="base" hangingPunct="0">
      <a:spcBef>
        <a:spcPct val="30000"/>
      </a:spcBef>
      <a:spcAft>
        <a:spcPct val="0"/>
      </a:spcAft>
      <a:defRPr kumimoji="1" sz="1200" kern="1200">
        <a:solidFill>
          <a:schemeClr val="tx1"/>
        </a:solidFill>
        <a:latin typeface="Times New Roman" charset="0"/>
        <a:ea typeface="Arial" charset="0"/>
        <a:cs typeface="Arial" pitchFamily="34" charset="0"/>
      </a:defRPr>
    </a:lvl2pPr>
    <a:lvl3pPr marL="914400" algn="l" rtl="0" eaLnBrk="0" fontAlgn="base" hangingPunct="0">
      <a:spcBef>
        <a:spcPct val="30000"/>
      </a:spcBef>
      <a:spcAft>
        <a:spcPct val="0"/>
      </a:spcAft>
      <a:defRPr kumimoji="1" sz="1200" kern="1200">
        <a:solidFill>
          <a:schemeClr val="tx1"/>
        </a:solidFill>
        <a:latin typeface="Times New Roman" charset="0"/>
        <a:ea typeface="Arial" charset="0"/>
        <a:cs typeface="Arial" pitchFamily="34" charset="0"/>
      </a:defRPr>
    </a:lvl3pPr>
    <a:lvl4pPr marL="1371600" algn="l" rtl="0" eaLnBrk="0" fontAlgn="base" hangingPunct="0">
      <a:spcBef>
        <a:spcPct val="30000"/>
      </a:spcBef>
      <a:spcAft>
        <a:spcPct val="0"/>
      </a:spcAft>
      <a:defRPr kumimoji="1" sz="1200" kern="1200">
        <a:solidFill>
          <a:schemeClr val="tx1"/>
        </a:solidFill>
        <a:latin typeface="Times New Roman" charset="0"/>
        <a:ea typeface="Arial" charset="0"/>
        <a:cs typeface="Arial" pitchFamily="34" charset="0"/>
      </a:defRPr>
    </a:lvl4pPr>
    <a:lvl5pPr marL="1828800" algn="l" rtl="0" eaLnBrk="0" fontAlgn="base" hangingPunct="0">
      <a:spcBef>
        <a:spcPct val="30000"/>
      </a:spcBef>
      <a:spcAft>
        <a:spcPct val="0"/>
      </a:spcAft>
      <a:defRPr kumimoji="1" sz="1200" kern="1200">
        <a:solidFill>
          <a:schemeClr val="tx1"/>
        </a:solidFill>
        <a:latin typeface="Times New Roman" charset="0"/>
        <a:ea typeface="Arial" charset="0"/>
        <a:cs typeface="Arial"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3"/>
          <p:cNvSpPr>
            <a:spLocks noGrp="1" noChangeArrowheads="1"/>
          </p:cNvSpPr>
          <p:nvPr>
            <p:ph type="sldNum" sz="quarter" idx="5"/>
          </p:nvPr>
        </p:nvSpPr>
        <p:spPr>
          <a:noFill/>
          <a:ln>
            <a:miter lim="800000"/>
            <a:headEnd/>
            <a:tailEnd/>
          </a:ln>
        </p:spPr>
        <p:txBody>
          <a:bodyPr/>
          <a:lstStyle/>
          <a:p>
            <a:fld id="{E920AA9C-E492-408B-8BF1-080F496224A6}" type="slidenum">
              <a:rPr lang="ru-RU" smtClean="0">
                <a:cs typeface="Arial" charset="0"/>
              </a:rPr>
              <a:pPr/>
              <a:t>1</a:t>
            </a:fld>
            <a:endParaRPr lang="ru-RU">
              <a:cs typeface="Arial" charset="0"/>
            </a:endParaRPr>
          </a:p>
        </p:txBody>
      </p:sp>
      <p:sp>
        <p:nvSpPr>
          <p:cNvPr id="16386" name="Rectangle 2"/>
          <p:cNvSpPr>
            <a:spLocks noGrp="1" noRot="1" noChangeAspect="1" noChangeArrowheads="1" noTextEdit="1"/>
          </p:cNvSpPr>
          <p:nvPr>
            <p:ph type="sldImg"/>
          </p:nvPr>
        </p:nvSpPr>
        <p:spPr>
          <a:xfrm>
            <a:off x="698500" y="749300"/>
            <a:ext cx="5407025" cy="3744913"/>
          </a:xfrm>
          <a:ln/>
        </p:spPr>
      </p:sp>
      <p:sp>
        <p:nvSpPr>
          <p:cNvPr id="16387" name="Rectangle 3"/>
          <p:cNvSpPr>
            <a:spLocks noGrp="1" noChangeArrowheads="1"/>
          </p:cNvSpPr>
          <p:nvPr>
            <p:ph type="body" idx="1"/>
          </p:nvPr>
        </p:nvSpPr>
        <p:spPr>
          <a:noFill/>
        </p:spPr>
        <p:txBody>
          <a:bodyPr/>
          <a:lstStyle/>
          <a:p>
            <a:pPr eaLnBrk="1" hangingPunct="1"/>
            <a:endParaRPr lang="ru-RU" dirty="0">
              <a:solidFill>
                <a:srgbClr val="000000"/>
              </a:solidFill>
              <a:latin typeface="Times New Roman" pitchFamily="18" charset="0"/>
            </a:endParaRPr>
          </a:p>
        </p:txBody>
      </p:sp>
    </p:spTree>
    <p:extLst>
      <p:ext uri="{BB962C8B-B14F-4D97-AF65-F5344CB8AC3E}">
        <p14:creationId xmlns:p14="http://schemas.microsoft.com/office/powerpoint/2010/main" val="29004397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2" name="Picture 7" descr="пр копия"/>
          <p:cNvPicPr>
            <a:picLocks noChangeAspect="1" noChangeArrowheads="1"/>
          </p:cNvPicPr>
          <p:nvPr userDrawn="1"/>
        </p:nvPicPr>
        <p:blipFill>
          <a:blip r:embed="rId2" cstate="print"/>
          <a:srcRect/>
          <a:stretch>
            <a:fillRect/>
          </a:stretch>
        </p:blipFill>
        <p:spPr bwMode="auto">
          <a:xfrm>
            <a:off x="0" y="1"/>
            <a:ext cx="9906000" cy="2638425"/>
          </a:xfrm>
          <a:prstGeom prst="rect">
            <a:avLst/>
          </a:prstGeom>
          <a:noFill/>
          <a:ln w="9525">
            <a:noFill/>
            <a:miter lim="800000"/>
            <a:headEnd/>
            <a:tailEnd/>
          </a:ln>
        </p:spPr>
      </p:pic>
      <p:pic>
        <p:nvPicPr>
          <p:cNvPr id="3" name="Picture 8" descr="пр2"/>
          <p:cNvPicPr>
            <a:picLocks noChangeAspect="1" noChangeArrowheads="1"/>
          </p:cNvPicPr>
          <p:nvPr userDrawn="1"/>
        </p:nvPicPr>
        <p:blipFill>
          <a:blip r:embed="rId3" cstate="print"/>
          <a:srcRect/>
          <a:stretch>
            <a:fillRect/>
          </a:stretch>
        </p:blipFill>
        <p:spPr bwMode="auto">
          <a:xfrm>
            <a:off x="0" y="6624638"/>
            <a:ext cx="9906000" cy="2603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0"/>
          <p:cNvSpPr>
            <a:spLocks noGrp="1" noChangeArrowheads="1"/>
          </p:cNvSpPr>
          <p:nvPr>
            <p:ph type="sldNum" sz="quarter" idx="10"/>
          </p:nvPr>
        </p:nvSpPr>
        <p:spPr>
          <a:ln/>
        </p:spPr>
        <p:txBody>
          <a:bodyPr/>
          <a:lstStyle>
            <a:lvl1pPr>
              <a:defRPr/>
            </a:lvl1pPr>
          </a:lstStyle>
          <a:p>
            <a:pPr>
              <a:defRPr/>
            </a:pPr>
            <a:fld id="{03499B3A-AA00-44B3-8188-B34952D371B6}" type="slidenum">
              <a:rPr lang="ru-RU">
                <a:solidFill>
                  <a:srgbClr val="FFFFFF"/>
                </a:solidFill>
              </a:rPr>
              <a:pPr>
                <a:defRPr/>
              </a:pPr>
              <a:t>‹#›</a:t>
            </a:fld>
            <a:endParaRPr lang="ru-RU" dirty="0">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639"/>
            <a:ext cx="222885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95300" y="274639"/>
            <a:ext cx="652145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0"/>
          <p:cNvSpPr>
            <a:spLocks noGrp="1" noChangeArrowheads="1"/>
          </p:cNvSpPr>
          <p:nvPr>
            <p:ph type="sldNum" sz="quarter" idx="10"/>
          </p:nvPr>
        </p:nvSpPr>
        <p:spPr>
          <a:ln/>
        </p:spPr>
        <p:txBody>
          <a:bodyPr/>
          <a:lstStyle>
            <a:lvl1pPr>
              <a:defRPr/>
            </a:lvl1pPr>
          </a:lstStyle>
          <a:p>
            <a:pPr>
              <a:defRPr/>
            </a:pPr>
            <a:fld id="{795BB281-F6E7-4247-AB8F-FF0E3086D919}" type="slidenum">
              <a:rPr lang="ru-RU">
                <a:solidFill>
                  <a:srgbClr val="FFFFFF"/>
                </a:solidFill>
              </a:rPr>
              <a:pPr>
                <a:defRPr/>
              </a:pPr>
              <a:t>‹#›</a:t>
            </a:fld>
            <a:endParaRPr lang="ru-RU" dirty="0">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p>
            <a:r>
              <a:rPr lang="ru-RU"/>
              <a:t>Образец заголовка</a:t>
            </a:r>
          </a:p>
        </p:txBody>
      </p:sp>
      <p:sp>
        <p:nvSpPr>
          <p:cNvPr id="3" name="Текст 2"/>
          <p:cNvSpPr>
            <a:spLocks noGrp="1"/>
          </p:cNvSpPr>
          <p:nvPr>
            <p:ph type="body" sz="half" idx="1"/>
          </p:nvPr>
        </p:nvSpPr>
        <p:spPr>
          <a:xfrm>
            <a:off x="495300" y="1600201"/>
            <a:ext cx="437515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5035550" y="1600201"/>
            <a:ext cx="437515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10"/>
          <p:cNvSpPr>
            <a:spLocks noGrp="1" noChangeArrowheads="1"/>
          </p:cNvSpPr>
          <p:nvPr>
            <p:ph type="sldNum" sz="quarter" idx="10"/>
          </p:nvPr>
        </p:nvSpPr>
        <p:spPr>
          <a:ln/>
        </p:spPr>
        <p:txBody>
          <a:bodyPr/>
          <a:lstStyle>
            <a:lvl1pPr>
              <a:defRPr/>
            </a:lvl1pPr>
          </a:lstStyle>
          <a:p>
            <a:pPr>
              <a:defRPr/>
            </a:pPr>
            <a:fld id="{01E92A33-7454-454A-94C1-14E2A02364A6}" type="slidenum">
              <a:rPr lang="ru-RU">
                <a:solidFill>
                  <a:srgbClr val="FFFFFF"/>
                </a:solidFill>
              </a:rPr>
              <a:pPr>
                <a:defRPr/>
              </a:pPr>
              <a:t>‹#›</a:t>
            </a:fld>
            <a:endParaRPr lang="ru-RU" dirty="0">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Заголовок, текст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p>
            <a:r>
              <a:rPr lang="ru-RU"/>
              <a:t>Образец заголовка</a:t>
            </a:r>
          </a:p>
        </p:txBody>
      </p:sp>
      <p:sp>
        <p:nvSpPr>
          <p:cNvPr id="3" name="Текст 2"/>
          <p:cNvSpPr>
            <a:spLocks noGrp="1"/>
          </p:cNvSpPr>
          <p:nvPr>
            <p:ph type="body" sz="half" idx="1"/>
          </p:nvPr>
        </p:nvSpPr>
        <p:spPr>
          <a:xfrm>
            <a:off x="495300" y="1600201"/>
            <a:ext cx="437515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иаграмма 3"/>
          <p:cNvSpPr>
            <a:spLocks noGrp="1"/>
          </p:cNvSpPr>
          <p:nvPr>
            <p:ph type="chart" sz="half" idx="2"/>
          </p:nvPr>
        </p:nvSpPr>
        <p:spPr>
          <a:xfrm>
            <a:off x="5035550" y="1600201"/>
            <a:ext cx="4375150" cy="4525963"/>
          </a:xfrm>
        </p:spPr>
        <p:txBody>
          <a:bodyPr/>
          <a:lstStyle/>
          <a:p>
            <a:pPr lvl="0"/>
            <a:endParaRPr lang="ru-RU" noProof="0" dirty="0"/>
          </a:p>
        </p:txBody>
      </p:sp>
      <p:sp>
        <p:nvSpPr>
          <p:cNvPr id="5" name="Rectangle 10"/>
          <p:cNvSpPr>
            <a:spLocks noGrp="1" noChangeArrowheads="1"/>
          </p:cNvSpPr>
          <p:nvPr>
            <p:ph type="sldNum" sz="quarter" idx="10"/>
          </p:nvPr>
        </p:nvSpPr>
        <p:spPr>
          <a:ln/>
        </p:spPr>
        <p:txBody>
          <a:bodyPr/>
          <a:lstStyle>
            <a:lvl1pPr>
              <a:defRPr/>
            </a:lvl1pPr>
          </a:lstStyle>
          <a:p>
            <a:pPr>
              <a:defRPr/>
            </a:pPr>
            <a:fld id="{247E9D79-8000-49C9-A6CD-672A06F528E0}" type="slidenum">
              <a:rPr lang="ru-RU">
                <a:solidFill>
                  <a:srgbClr val="FFFFFF"/>
                </a:solidFill>
              </a:rPr>
              <a:pPr>
                <a:defRPr/>
              </a:pPr>
              <a:t>‹#›</a:t>
            </a:fld>
            <a:endParaRPr lang="ru-RU" dirty="0">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p>
            <a:r>
              <a:rPr lang="ru-RU"/>
              <a:t>Образец заголовка</a:t>
            </a:r>
          </a:p>
        </p:txBody>
      </p:sp>
      <p:sp>
        <p:nvSpPr>
          <p:cNvPr id="3" name="Таблица 2"/>
          <p:cNvSpPr>
            <a:spLocks noGrp="1"/>
          </p:cNvSpPr>
          <p:nvPr>
            <p:ph type="tbl" idx="1"/>
          </p:nvPr>
        </p:nvSpPr>
        <p:spPr>
          <a:xfrm>
            <a:off x="495300" y="1600201"/>
            <a:ext cx="8915400" cy="4525963"/>
          </a:xfrm>
        </p:spPr>
        <p:txBody>
          <a:bodyPr/>
          <a:lstStyle/>
          <a:p>
            <a:pPr lvl="0"/>
            <a:endParaRPr lang="ru-RU" noProof="0" dirty="0"/>
          </a:p>
        </p:txBody>
      </p:sp>
      <p:sp>
        <p:nvSpPr>
          <p:cNvPr id="4" name="Rectangle 10"/>
          <p:cNvSpPr>
            <a:spLocks noGrp="1" noChangeArrowheads="1"/>
          </p:cNvSpPr>
          <p:nvPr>
            <p:ph type="sldNum" sz="quarter" idx="10"/>
          </p:nvPr>
        </p:nvSpPr>
        <p:spPr>
          <a:ln/>
        </p:spPr>
        <p:txBody>
          <a:bodyPr/>
          <a:lstStyle>
            <a:lvl1pPr>
              <a:defRPr/>
            </a:lvl1pPr>
          </a:lstStyle>
          <a:p>
            <a:pPr>
              <a:defRPr/>
            </a:pPr>
            <a:fld id="{B9C5D105-18E1-4CAF-BFDF-6FF03EAE1AF6}" type="slidenum">
              <a:rPr lang="ru-RU">
                <a:solidFill>
                  <a:srgbClr val="FFFFFF"/>
                </a:solidFill>
              </a:rPr>
              <a:pPr>
                <a:defRPr/>
              </a:pPr>
              <a:t>‹#›</a:t>
            </a:fld>
            <a:endParaRPr lang="ru-RU" dirty="0">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0"/>
          <p:cNvSpPr>
            <a:spLocks noGrp="1" noChangeArrowheads="1"/>
          </p:cNvSpPr>
          <p:nvPr>
            <p:ph type="sldNum" sz="quarter" idx="10"/>
          </p:nvPr>
        </p:nvSpPr>
        <p:spPr>
          <a:ln/>
        </p:spPr>
        <p:txBody>
          <a:bodyPr/>
          <a:lstStyle>
            <a:lvl1pPr>
              <a:defRPr/>
            </a:lvl1pPr>
          </a:lstStyle>
          <a:p>
            <a:pPr>
              <a:defRPr/>
            </a:pPr>
            <a:fld id="{AAC28857-EEF9-46CE-9B74-94231D4500E6}" type="slidenum">
              <a:rPr lang="ru-RU">
                <a:solidFill>
                  <a:srgbClr val="FFFFFF"/>
                </a:solidFill>
              </a:rPr>
              <a:pPr>
                <a:defRPr/>
              </a:pPr>
              <a:t>‹#›</a:t>
            </a:fld>
            <a:endParaRPr lang="ru-RU" dirty="0">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1"/>
            <a:ext cx="84201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10"/>
          <p:cNvSpPr>
            <a:spLocks noGrp="1" noChangeArrowheads="1"/>
          </p:cNvSpPr>
          <p:nvPr>
            <p:ph type="sldNum" sz="quarter" idx="10"/>
          </p:nvPr>
        </p:nvSpPr>
        <p:spPr>
          <a:ln/>
        </p:spPr>
        <p:txBody>
          <a:bodyPr/>
          <a:lstStyle>
            <a:lvl1pPr>
              <a:defRPr/>
            </a:lvl1pPr>
          </a:lstStyle>
          <a:p>
            <a:pPr>
              <a:defRPr/>
            </a:pPr>
            <a:fld id="{4BB4B12A-8100-47A2-BED4-1B57AE979789}" type="slidenum">
              <a:rPr lang="ru-RU">
                <a:solidFill>
                  <a:srgbClr val="FFFFFF"/>
                </a:solidFill>
              </a:rPr>
              <a:pPr>
                <a:defRPr/>
              </a:pPr>
              <a:t>‹#›</a:t>
            </a:fld>
            <a:endParaRPr lang="ru-RU" dirty="0">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10"/>
          <p:cNvSpPr>
            <a:spLocks noGrp="1" noChangeArrowheads="1"/>
          </p:cNvSpPr>
          <p:nvPr>
            <p:ph type="sldNum" sz="quarter" idx="10"/>
          </p:nvPr>
        </p:nvSpPr>
        <p:spPr>
          <a:ln/>
        </p:spPr>
        <p:txBody>
          <a:bodyPr/>
          <a:lstStyle>
            <a:lvl1pPr>
              <a:defRPr/>
            </a:lvl1pPr>
          </a:lstStyle>
          <a:p>
            <a:pPr>
              <a:defRPr/>
            </a:pPr>
            <a:fld id="{32A5E103-224E-443C-BC7F-95D37CD1E3A7}" type="slidenum">
              <a:rPr lang="ru-RU">
                <a:solidFill>
                  <a:srgbClr val="FFFFFF"/>
                </a:solidFill>
              </a:rPr>
              <a:pPr>
                <a:defRPr/>
              </a:pPr>
              <a:t>‹#›</a:t>
            </a:fld>
            <a:endParaRPr lang="ru-RU" dirty="0">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10"/>
          <p:cNvSpPr>
            <a:spLocks noGrp="1" noChangeArrowheads="1"/>
          </p:cNvSpPr>
          <p:nvPr>
            <p:ph type="sldNum" sz="quarter" idx="10"/>
          </p:nvPr>
        </p:nvSpPr>
        <p:spPr>
          <a:ln/>
        </p:spPr>
        <p:txBody>
          <a:bodyPr/>
          <a:lstStyle>
            <a:lvl1pPr>
              <a:defRPr/>
            </a:lvl1pPr>
          </a:lstStyle>
          <a:p>
            <a:pPr>
              <a:defRPr/>
            </a:pPr>
            <a:fld id="{D6A219EC-A078-40CA-BBB7-15E075037547}" type="slidenum">
              <a:rPr lang="ru-RU">
                <a:solidFill>
                  <a:srgbClr val="FFFFFF"/>
                </a:solidFill>
              </a:rPr>
              <a:pPr>
                <a:defRPr/>
              </a:pPr>
              <a:t>‹#›</a:t>
            </a:fld>
            <a:endParaRPr lang="ru-RU" dirty="0">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10"/>
          <p:cNvSpPr>
            <a:spLocks noGrp="1" noChangeArrowheads="1"/>
          </p:cNvSpPr>
          <p:nvPr>
            <p:ph type="sldNum" sz="quarter" idx="10"/>
          </p:nvPr>
        </p:nvSpPr>
        <p:spPr>
          <a:ln/>
        </p:spPr>
        <p:txBody>
          <a:bodyPr/>
          <a:lstStyle>
            <a:lvl1pPr>
              <a:defRPr/>
            </a:lvl1pPr>
          </a:lstStyle>
          <a:p>
            <a:pPr>
              <a:defRPr/>
            </a:pPr>
            <a:fld id="{E6D1955A-94F5-4194-BCC8-6FA7BEE04890}" type="slidenum">
              <a:rPr lang="ru-RU">
                <a:solidFill>
                  <a:srgbClr val="FFFFFF"/>
                </a:solidFill>
              </a:rPr>
              <a:pPr>
                <a:defRPr/>
              </a:pPr>
              <a:t>‹#›</a:t>
            </a:fld>
            <a:endParaRPr lang="ru-RU"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AB34CC3F-C336-43F1-B953-919C3625C8D9}" type="slidenum">
              <a:rPr lang="ru-RU">
                <a:solidFill>
                  <a:srgbClr val="FFFFFF"/>
                </a:solidFill>
              </a:rPr>
              <a:pPr>
                <a:defRPr/>
              </a:pPr>
              <a:t>‹#›</a:t>
            </a:fld>
            <a:endParaRPr lang="ru-RU"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10"/>
          <p:cNvSpPr>
            <a:spLocks noGrp="1" noChangeArrowheads="1"/>
          </p:cNvSpPr>
          <p:nvPr>
            <p:ph type="sldNum" sz="quarter" idx="10"/>
          </p:nvPr>
        </p:nvSpPr>
        <p:spPr>
          <a:ln/>
        </p:spPr>
        <p:txBody>
          <a:bodyPr/>
          <a:lstStyle>
            <a:lvl1pPr>
              <a:defRPr/>
            </a:lvl1pPr>
          </a:lstStyle>
          <a:p>
            <a:pPr>
              <a:defRPr/>
            </a:pPr>
            <a:fld id="{0EA04290-0BDA-4C7C-90EC-ACE57743CB03}" type="slidenum">
              <a:rPr lang="ru-RU">
                <a:solidFill>
                  <a:srgbClr val="FFFFFF"/>
                </a:solidFill>
              </a:rPr>
              <a:pPr>
                <a:defRPr/>
              </a:pPr>
              <a:t>‹#›</a:t>
            </a:fld>
            <a:endParaRPr lang="ru-RU" dirty="0">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10"/>
          <p:cNvSpPr>
            <a:spLocks noGrp="1" noChangeArrowheads="1"/>
          </p:cNvSpPr>
          <p:nvPr>
            <p:ph type="sldNum" sz="quarter" idx="10"/>
          </p:nvPr>
        </p:nvSpPr>
        <p:spPr>
          <a:ln/>
        </p:spPr>
        <p:txBody>
          <a:bodyPr/>
          <a:lstStyle>
            <a:lvl1pPr>
              <a:defRPr/>
            </a:lvl1pPr>
          </a:lstStyle>
          <a:p>
            <a:pPr>
              <a:defRPr/>
            </a:pPr>
            <a:fld id="{30BCEC3D-1025-4465-AA72-23FDD841588D}" type="slidenum">
              <a:rPr lang="ru-RU">
                <a:solidFill>
                  <a:srgbClr val="FFFFFF"/>
                </a:solidFill>
              </a:rPr>
              <a:pPr>
                <a:defRPr/>
              </a:pPr>
              <a:t>‹#›</a:t>
            </a:fld>
            <a:endParaRPr lang="ru-RU" dirty="0">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Rectangle 3"/>
          <p:cNvSpPr>
            <a:spLocks noGrp="1" noChangeArrowheads="1"/>
          </p:cNvSpPr>
          <p:nvPr>
            <p:ph type="body" idx="1"/>
          </p:nvPr>
        </p:nvSpPr>
        <p:spPr bwMode="auto">
          <a:xfrm>
            <a:off x="495300" y="1600201"/>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pic>
        <p:nvPicPr>
          <p:cNvPr id="1028" name="Picture 8" descr="пр2"/>
          <p:cNvPicPr>
            <a:picLocks noChangeAspect="1" noChangeArrowheads="1"/>
          </p:cNvPicPr>
          <p:nvPr/>
        </p:nvPicPr>
        <p:blipFill>
          <a:blip r:embed="rId16" cstate="print"/>
          <a:srcRect/>
          <a:stretch>
            <a:fillRect/>
          </a:stretch>
        </p:blipFill>
        <p:spPr bwMode="auto">
          <a:xfrm>
            <a:off x="0" y="6624638"/>
            <a:ext cx="9906000" cy="260350"/>
          </a:xfrm>
          <a:prstGeom prst="rect">
            <a:avLst/>
          </a:prstGeom>
          <a:noFill/>
          <a:ln w="9525">
            <a:noFill/>
            <a:miter lim="800000"/>
            <a:headEnd/>
            <a:tailEnd/>
          </a:ln>
        </p:spPr>
      </p:pic>
      <p:pic>
        <p:nvPicPr>
          <p:cNvPr id="1029" name="Picture 9" descr="пр 1"/>
          <p:cNvPicPr>
            <a:picLocks noChangeAspect="1" noChangeArrowheads="1"/>
          </p:cNvPicPr>
          <p:nvPr/>
        </p:nvPicPr>
        <p:blipFill>
          <a:blip r:embed="rId17" cstate="print"/>
          <a:srcRect/>
          <a:stretch>
            <a:fillRect/>
          </a:stretch>
        </p:blipFill>
        <p:spPr bwMode="auto">
          <a:xfrm>
            <a:off x="0" y="0"/>
            <a:ext cx="9906000" cy="908050"/>
          </a:xfrm>
          <a:prstGeom prst="rect">
            <a:avLst/>
          </a:prstGeom>
          <a:noFill/>
          <a:ln w="9525">
            <a:noFill/>
            <a:miter lim="800000"/>
            <a:headEnd/>
            <a:tailEnd/>
          </a:ln>
        </p:spPr>
      </p:pic>
      <p:sp>
        <p:nvSpPr>
          <p:cNvPr id="1034" name="Rectangle 10"/>
          <p:cNvSpPr>
            <a:spLocks noGrp="1" noChangeArrowheads="1"/>
          </p:cNvSpPr>
          <p:nvPr>
            <p:ph type="sldNum" sz="quarter" idx="4"/>
          </p:nvPr>
        </p:nvSpPr>
        <p:spPr bwMode="auto">
          <a:xfrm>
            <a:off x="7634156" y="6580188"/>
            <a:ext cx="2311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solidFill>
                  <a:schemeClr val="bg1"/>
                </a:solidFill>
                <a:ea typeface="ＭＳ Ｐゴシック" pitchFamily="34" charset="-128"/>
              </a:defRPr>
            </a:lvl1pPr>
          </a:lstStyle>
          <a:p>
            <a:pPr>
              <a:defRPr/>
            </a:pPr>
            <a:fld id="{D4F508A5-0E5D-48B3-9F92-50C0500C78C8}" type="slidenum">
              <a:rPr lang="ru-RU" b="0" i="0">
                <a:solidFill>
                  <a:srgbClr val="FFFFFF"/>
                </a:solidFill>
                <a:latin typeface="Arial"/>
              </a:rPr>
              <a:pPr>
                <a:defRPr/>
              </a:pPr>
              <a:t>‹#›</a:t>
            </a:fld>
            <a:endParaRPr lang="ru-RU" b="0" i="0" dirty="0">
              <a:solidFill>
                <a:srgbClr val="FFFFFF"/>
              </a:solidFill>
              <a:latin typeface="Aria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hf hdr="0" dt="0"/>
  <p:txStyles>
    <p:titleStyle>
      <a:lvl1pPr algn="ctr" rtl="0" eaLnBrk="0" fontAlgn="base" hangingPunct="0">
        <a:spcBef>
          <a:spcPct val="0"/>
        </a:spcBef>
        <a:spcAft>
          <a:spcPct val="0"/>
        </a:spcAft>
        <a:defRPr sz="4400">
          <a:solidFill>
            <a:srgbClr val="333399"/>
          </a:solidFill>
          <a:latin typeface="+mj-lt"/>
          <a:ea typeface="ＭＳ Ｐゴシック" pitchFamily="34" charset="-128"/>
          <a:cs typeface="MS PGothic" pitchFamily="34" charset="-128"/>
        </a:defRPr>
      </a:lvl1pPr>
      <a:lvl2pPr algn="ctr" rtl="0" eaLnBrk="0" fontAlgn="base" hangingPunct="0">
        <a:spcBef>
          <a:spcPct val="0"/>
        </a:spcBef>
        <a:spcAft>
          <a:spcPct val="0"/>
        </a:spcAft>
        <a:defRPr sz="4400">
          <a:solidFill>
            <a:srgbClr val="333399"/>
          </a:solidFill>
          <a:latin typeface="Arial" pitchFamily="34" charset="0"/>
          <a:ea typeface="ＭＳ Ｐゴシック" pitchFamily="34" charset="-128"/>
          <a:cs typeface="MS PGothic" pitchFamily="34" charset="-128"/>
        </a:defRPr>
      </a:lvl2pPr>
      <a:lvl3pPr algn="ctr" rtl="0" eaLnBrk="0" fontAlgn="base" hangingPunct="0">
        <a:spcBef>
          <a:spcPct val="0"/>
        </a:spcBef>
        <a:spcAft>
          <a:spcPct val="0"/>
        </a:spcAft>
        <a:defRPr sz="4400">
          <a:solidFill>
            <a:srgbClr val="333399"/>
          </a:solidFill>
          <a:latin typeface="Arial" pitchFamily="34" charset="0"/>
          <a:ea typeface="ＭＳ Ｐゴシック" pitchFamily="34" charset="-128"/>
          <a:cs typeface="MS PGothic" pitchFamily="34" charset="-128"/>
        </a:defRPr>
      </a:lvl3pPr>
      <a:lvl4pPr algn="ctr" rtl="0" eaLnBrk="0" fontAlgn="base" hangingPunct="0">
        <a:spcBef>
          <a:spcPct val="0"/>
        </a:spcBef>
        <a:spcAft>
          <a:spcPct val="0"/>
        </a:spcAft>
        <a:defRPr sz="4400">
          <a:solidFill>
            <a:srgbClr val="333399"/>
          </a:solidFill>
          <a:latin typeface="Arial" pitchFamily="34" charset="0"/>
          <a:ea typeface="ＭＳ Ｐゴシック" pitchFamily="34" charset="-128"/>
          <a:cs typeface="MS PGothic" pitchFamily="34" charset="-128"/>
        </a:defRPr>
      </a:lvl4pPr>
      <a:lvl5pPr algn="ctr" rtl="0" eaLnBrk="0" fontAlgn="base" hangingPunct="0">
        <a:spcBef>
          <a:spcPct val="0"/>
        </a:spcBef>
        <a:spcAft>
          <a:spcPct val="0"/>
        </a:spcAft>
        <a:defRPr sz="4400">
          <a:solidFill>
            <a:srgbClr val="333399"/>
          </a:solidFill>
          <a:latin typeface="Arial" pitchFamily="34" charset="0"/>
          <a:ea typeface="ＭＳ Ｐゴシック" pitchFamily="34" charset="-128"/>
          <a:cs typeface="MS PGothic" pitchFamily="34" charset="-128"/>
        </a:defRPr>
      </a:lvl5pPr>
      <a:lvl6pPr marL="457200" algn="ctr" rtl="0" fontAlgn="base">
        <a:spcBef>
          <a:spcPct val="0"/>
        </a:spcBef>
        <a:spcAft>
          <a:spcPct val="0"/>
        </a:spcAft>
        <a:defRPr sz="4400">
          <a:solidFill>
            <a:srgbClr val="333399"/>
          </a:solidFill>
          <a:latin typeface="Arial" pitchFamily="34" charset="0"/>
        </a:defRPr>
      </a:lvl6pPr>
      <a:lvl7pPr marL="914400" algn="ctr" rtl="0" fontAlgn="base">
        <a:spcBef>
          <a:spcPct val="0"/>
        </a:spcBef>
        <a:spcAft>
          <a:spcPct val="0"/>
        </a:spcAft>
        <a:defRPr sz="4400">
          <a:solidFill>
            <a:srgbClr val="333399"/>
          </a:solidFill>
          <a:latin typeface="Arial" pitchFamily="34" charset="0"/>
        </a:defRPr>
      </a:lvl7pPr>
      <a:lvl8pPr marL="1371600" algn="ctr" rtl="0" fontAlgn="base">
        <a:spcBef>
          <a:spcPct val="0"/>
        </a:spcBef>
        <a:spcAft>
          <a:spcPct val="0"/>
        </a:spcAft>
        <a:defRPr sz="4400">
          <a:solidFill>
            <a:srgbClr val="333399"/>
          </a:solidFill>
          <a:latin typeface="Arial" pitchFamily="34" charset="0"/>
        </a:defRPr>
      </a:lvl8pPr>
      <a:lvl9pPr marL="1828800" algn="ctr" rtl="0" fontAlgn="base">
        <a:spcBef>
          <a:spcPct val="0"/>
        </a:spcBef>
        <a:spcAft>
          <a:spcPct val="0"/>
        </a:spcAft>
        <a:defRPr sz="4400">
          <a:solidFill>
            <a:srgbClr val="333399"/>
          </a:solidFill>
          <a:latin typeface="Arial" pitchFamily="34" charset="0"/>
        </a:defRPr>
      </a:lvl9pPr>
    </p:titleStyle>
    <p:bodyStyle>
      <a:lvl1pPr marL="342900" indent="-342900" algn="l" rtl="0" eaLnBrk="0" fontAlgn="base" hangingPunct="0">
        <a:spcBef>
          <a:spcPct val="20000"/>
        </a:spcBef>
        <a:spcAft>
          <a:spcPct val="0"/>
        </a:spcAft>
        <a:buChar char="•"/>
        <a:defRPr sz="3200">
          <a:solidFill>
            <a:srgbClr val="333399"/>
          </a:solidFill>
          <a:latin typeface="+mn-lt"/>
          <a:ea typeface="ＭＳ Ｐゴシック" pitchFamily="34" charset="-128"/>
          <a:cs typeface="MS PGothic" pitchFamily="34" charset="-128"/>
        </a:defRPr>
      </a:lvl1pPr>
      <a:lvl2pPr marL="742950" indent="-285750" algn="l" rtl="0" eaLnBrk="0" fontAlgn="base" hangingPunct="0">
        <a:spcBef>
          <a:spcPct val="20000"/>
        </a:spcBef>
        <a:spcAft>
          <a:spcPct val="0"/>
        </a:spcAft>
        <a:buChar char="–"/>
        <a:defRPr sz="2800">
          <a:solidFill>
            <a:srgbClr val="333399"/>
          </a:solidFill>
          <a:latin typeface="+mn-lt"/>
          <a:ea typeface="ＭＳ Ｐゴシック" pitchFamily="34" charset="-128"/>
          <a:cs typeface="MS PGothic" charset="0"/>
        </a:defRPr>
      </a:lvl2pPr>
      <a:lvl3pPr marL="1143000" indent="-228600" algn="l" rtl="0" eaLnBrk="0" fontAlgn="base" hangingPunct="0">
        <a:spcBef>
          <a:spcPct val="20000"/>
        </a:spcBef>
        <a:spcAft>
          <a:spcPct val="0"/>
        </a:spcAft>
        <a:buChar char="•"/>
        <a:defRPr sz="2400">
          <a:solidFill>
            <a:srgbClr val="333399"/>
          </a:solidFill>
          <a:latin typeface="+mn-lt"/>
          <a:ea typeface="ＭＳ Ｐゴシック" pitchFamily="34" charset="-128"/>
          <a:cs typeface="MS PGothic" charset="0"/>
        </a:defRPr>
      </a:lvl3pPr>
      <a:lvl4pPr marL="1600200" indent="-228600" algn="l" rtl="0" eaLnBrk="0" fontAlgn="base" hangingPunct="0">
        <a:spcBef>
          <a:spcPct val="20000"/>
        </a:spcBef>
        <a:spcAft>
          <a:spcPct val="0"/>
        </a:spcAft>
        <a:buChar char="–"/>
        <a:defRPr sz="2000">
          <a:solidFill>
            <a:srgbClr val="333399"/>
          </a:solidFill>
          <a:latin typeface="+mn-lt"/>
          <a:ea typeface="ＭＳ Ｐゴシック" pitchFamily="34" charset="-128"/>
          <a:cs typeface="MS PGothic" charset="0"/>
        </a:defRPr>
      </a:lvl4pPr>
      <a:lvl5pPr marL="2057400" indent="-228600" algn="l" rtl="0" eaLnBrk="0" fontAlgn="base" hangingPunct="0">
        <a:spcBef>
          <a:spcPct val="20000"/>
        </a:spcBef>
        <a:spcAft>
          <a:spcPct val="0"/>
        </a:spcAft>
        <a:buChar char="»"/>
        <a:defRPr sz="2000">
          <a:solidFill>
            <a:srgbClr val="333399"/>
          </a:solidFill>
          <a:latin typeface="+mn-lt"/>
          <a:ea typeface="ＭＳ Ｐゴシック" pitchFamily="34" charset="-128"/>
          <a:cs typeface="MS PGothic" charset="0"/>
        </a:defRPr>
      </a:lvl5pPr>
      <a:lvl6pPr marL="2514600" indent="-228600" algn="l" rtl="0" fontAlgn="base">
        <a:spcBef>
          <a:spcPct val="20000"/>
        </a:spcBef>
        <a:spcAft>
          <a:spcPct val="0"/>
        </a:spcAft>
        <a:buChar char="»"/>
        <a:defRPr sz="2000">
          <a:solidFill>
            <a:srgbClr val="333399"/>
          </a:solidFill>
          <a:latin typeface="+mn-lt"/>
        </a:defRPr>
      </a:lvl6pPr>
      <a:lvl7pPr marL="2971800" indent="-228600" algn="l" rtl="0" fontAlgn="base">
        <a:spcBef>
          <a:spcPct val="20000"/>
        </a:spcBef>
        <a:spcAft>
          <a:spcPct val="0"/>
        </a:spcAft>
        <a:buChar char="»"/>
        <a:defRPr sz="2000">
          <a:solidFill>
            <a:srgbClr val="333399"/>
          </a:solidFill>
          <a:latin typeface="+mn-lt"/>
        </a:defRPr>
      </a:lvl7pPr>
      <a:lvl8pPr marL="3429000" indent="-228600" algn="l" rtl="0" fontAlgn="base">
        <a:spcBef>
          <a:spcPct val="20000"/>
        </a:spcBef>
        <a:spcAft>
          <a:spcPct val="0"/>
        </a:spcAft>
        <a:buChar char="»"/>
        <a:defRPr sz="2000">
          <a:solidFill>
            <a:srgbClr val="333399"/>
          </a:solidFill>
          <a:latin typeface="+mn-lt"/>
        </a:defRPr>
      </a:lvl8pPr>
      <a:lvl9pPr marL="3886200" indent="-228600" algn="l" rtl="0" fontAlgn="base">
        <a:spcBef>
          <a:spcPct val="20000"/>
        </a:spcBef>
        <a:spcAft>
          <a:spcPct val="0"/>
        </a:spcAft>
        <a:buChar char="»"/>
        <a:defRPr sz="2000">
          <a:solidFill>
            <a:srgbClr val="333399"/>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2514606" y="1052737"/>
            <a:ext cx="7474995" cy="523220"/>
          </a:xfrm>
          <a:prstGeom prst="rect">
            <a:avLst/>
          </a:prstGeom>
          <a:noFill/>
          <a:ln w="9525" algn="ctr">
            <a:noFill/>
            <a:miter lim="800000"/>
            <a:headEnd/>
            <a:tailEnd/>
          </a:ln>
          <a:effectLst/>
        </p:spPr>
        <p:txBody>
          <a:bodyPr wrap="none">
            <a:spAutoFit/>
          </a:bodyPr>
          <a:lstStyle/>
          <a:p>
            <a:pPr marL="342900" indent="-342900">
              <a:spcBef>
                <a:spcPct val="60000"/>
              </a:spcBef>
              <a:buClr>
                <a:schemeClr val="tx1"/>
              </a:buClr>
            </a:pPr>
            <a:r>
              <a:rPr lang="ru-RU" sz="2800" dirty="0">
                <a:solidFill>
                  <a:schemeClr val="tx1"/>
                </a:solidFill>
                <a:effectLst>
                  <a:outerShdw blurRad="38100" dist="38100" dir="2700000" algn="tl">
                    <a:srgbClr val="C0C0C0"/>
                  </a:outerShdw>
                </a:effectLst>
                <a:latin typeface="Arial" charset="0"/>
              </a:rPr>
              <a:t>Федеральная антимонопольная служба</a:t>
            </a:r>
          </a:p>
        </p:txBody>
      </p:sp>
      <p:sp>
        <p:nvSpPr>
          <p:cNvPr id="2" name="Прямоугольник 1"/>
          <p:cNvSpPr/>
          <p:nvPr/>
        </p:nvSpPr>
        <p:spPr>
          <a:xfrm>
            <a:off x="1136576" y="5733256"/>
            <a:ext cx="8509620" cy="830997"/>
          </a:xfrm>
          <a:prstGeom prst="rect">
            <a:avLst/>
          </a:prstGeom>
        </p:spPr>
        <p:txBody>
          <a:bodyPr wrap="square">
            <a:spAutoFit/>
          </a:bodyPr>
          <a:lstStyle/>
          <a:p>
            <a:pPr algn="r"/>
            <a:r>
              <a:rPr lang="ru-RU" altLang="ru-RU" sz="2400" dirty="0">
                <a:solidFill>
                  <a:schemeClr val="tx1"/>
                </a:solidFill>
              </a:rPr>
              <a:t>Н.В. Пронина</a:t>
            </a:r>
          </a:p>
          <a:p>
            <a:pPr algn="r"/>
            <a:r>
              <a:rPr lang="ru-RU" altLang="ru-RU" sz="2400" dirty="0">
                <a:solidFill>
                  <a:schemeClr val="tx1"/>
                </a:solidFill>
              </a:rPr>
              <a:t>Заместитель начальника Управления регулирования ТЭК</a:t>
            </a:r>
          </a:p>
        </p:txBody>
      </p:sp>
      <p:sp>
        <p:nvSpPr>
          <p:cNvPr id="5" name="Rectangle 3079"/>
          <p:cNvSpPr>
            <a:spLocks noChangeArrowheads="1"/>
          </p:cNvSpPr>
          <p:nvPr/>
        </p:nvSpPr>
        <p:spPr bwMode="auto">
          <a:xfrm>
            <a:off x="34925" y="2914650"/>
            <a:ext cx="99060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altLang="ru-RU" sz="4000" dirty="0">
                <a:solidFill>
                  <a:schemeClr val="tx2"/>
                </a:solidFill>
              </a:rPr>
              <a:t>Вопросы подключения к сетям газораспределения </a:t>
            </a:r>
          </a:p>
        </p:txBody>
      </p:sp>
    </p:spTree>
    <p:extLst>
      <p:ext uri="{BB962C8B-B14F-4D97-AF65-F5344CB8AC3E}">
        <p14:creationId xmlns:p14="http://schemas.microsoft.com/office/powerpoint/2010/main" val="340813255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AB34CC3F-C336-43F1-B953-919C3625C8D9}" type="slidenum">
              <a:rPr lang="ru-RU" smtClean="0">
                <a:solidFill>
                  <a:srgbClr val="FFFFFF"/>
                </a:solidFill>
              </a:rPr>
              <a:pPr>
                <a:defRPr/>
              </a:pPr>
              <a:t>10</a:t>
            </a:fld>
            <a:endParaRPr lang="ru-RU" dirty="0">
              <a:solidFill>
                <a:srgbClr val="FFFFFF"/>
              </a:solidFill>
            </a:endParaRPr>
          </a:p>
        </p:txBody>
      </p:sp>
      <p:sp>
        <p:nvSpPr>
          <p:cNvPr id="3" name="TextBox 2"/>
          <p:cNvSpPr txBox="1"/>
          <p:nvPr/>
        </p:nvSpPr>
        <p:spPr>
          <a:xfrm>
            <a:off x="200472" y="-99392"/>
            <a:ext cx="9289032" cy="707886"/>
          </a:xfrm>
          <a:prstGeom prst="rect">
            <a:avLst/>
          </a:prstGeom>
          <a:noFill/>
        </p:spPr>
        <p:txBody>
          <a:bodyPr wrap="square" rtlCol="0">
            <a:spAutoFit/>
          </a:bodyPr>
          <a:lstStyle/>
          <a:p>
            <a:pPr algn="ctr"/>
            <a:r>
              <a:rPr lang="ru-RU" sz="2000" dirty="0">
                <a:solidFill>
                  <a:schemeClr val="bg1"/>
                </a:solidFill>
              </a:rPr>
              <a:t>Закрепление обязанности по соблюдению срока осуществления </a:t>
            </a:r>
          </a:p>
          <a:p>
            <a:pPr algn="ctr"/>
            <a:r>
              <a:rPr lang="ru-RU" sz="2000" dirty="0">
                <a:solidFill>
                  <a:schemeClr val="bg1"/>
                </a:solidFill>
              </a:rPr>
              <a:t>мероприятий по подключению</a:t>
            </a:r>
          </a:p>
        </p:txBody>
      </p:sp>
      <p:sp>
        <p:nvSpPr>
          <p:cNvPr id="4" name="TextBox 3"/>
          <p:cNvSpPr txBox="1"/>
          <p:nvPr/>
        </p:nvSpPr>
        <p:spPr>
          <a:xfrm>
            <a:off x="0" y="836712"/>
            <a:ext cx="9906000" cy="5478423"/>
          </a:xfrm>
          <a:prstGeom prst="rect">
            <a:avLst/>
          </a:prstGeom>
          <a:noFill/>
        </p:spPr>
        <p:txBody>
          <a:bodyPr wrap="square" rtlCol="0">
            <a:spAutoFit/>
          </a:bodyPr>
          <a:lstStyle/>
          <a:p>
            <a:pPr algn="ctr"/>
            <a:r>
              <a:rPr lang="ru-RU" sz="2000" dirty="0">
                <a:solidFill>
                  <a:schemeClr val="tx1"/>
                </a:solidFill>
              </a:rPr>
              <a:t>Срок мероприятий, предусмотренный пунктом 85 императивен!</a:t>
            </a:r>
          </a:p>
          <a:p>
            <a:pPr algn="ctr"/>
            <a:endParaRPr lang="ru-RU" dirty="0">
              <a:solidFill>
                <a:schemeClr val="tx1"/>
              </a:solidFill>
            </a:endParaRPr>
          </a:p>
          <a:p>
            <a:pPr algn="ctr"/>
            <a:r>
              <a:rPr lang="ru-RU" dirty="0">
                <a:solidFill>
                  <a:schemeClr val="tx1"/>
                </a:solidFill>
              </a:rPr>
              <a:t>При невыполнении заявителем ТУ в срок, указанный в договоре и соблюдении требований, указанных в абзаце первом пункта 95, исполнитель по обращению заявителя, направленному не позднее 10 рабочих дней до даты подключения, определенной в договоре, продлевает срок действия ранее выданных ТУ, но не более чем на половину срока, определенного договором о подключении. Продление ТУ не влечет за собой недействительность договора о подключении.</a:t>
            </a:r>
          </a:p>
          <a:p>
            <a:pPr algn="ctr"/>
            <a:endParaRPr lang="ru-RU" dirty="0">
              <a:solidFill>
                <a:schemeClr val="tx1"/>
              </a:solidFill>
            </a:endParaRPr>
          </a:p>
          <a:p>
            <a:pPr algn="just"/>
            <a:r>
              <a:rPr lang="ru-RU" sz="1700" dirty="0"/>
              <a:t>95. В случае нарушения заявителем срока осуществления мероприятий по подключению исполнитель, в полном объеме выполнивший со своей стороны мероприятия, вправе требовать от заявителя досрочного исполнения обязательства по внесению платы по договору о подключении. По истечении 10 рабочих дней с даты нарушения заявителем срока осуществления мероприятий по подключению (технологическому присоединению) Исполнитель направляет в адрес заявителя уведомление с требованием внести 100 процентов платы за ТП, а заявитель обязан в течение 10 рабочих дней с даты получения такого уведомления исполнить требование исполнителя. Указанная обязанность исполняется заявителем без внесения изменений в договор и вне зависимости от последующего выполнения иных мероприятий, предусмотренных договором.</a:t>
            </a:r>
          </a:p>
          <a:p>
            <a:pPr algn="just"/>
            <a:r>
              <a:rPr lang="ru-RU" sz="1700" dirty="0"/>
              <a:t>Нарушение заявителем срока осуществления мероприятий по ТП на 6 и более месяцев при условии, что исполнителем в полном объеме выполнены мероприятия по подключению, может являться основанием для расторжения договора по требованию исполнителя по решению суда</a:t>
            </a:r>
            <a:endParaRPr lang="ru-RU" sz="1700" dirty="0">
              <a:solidFill>
                <a:schemeClr val="tx1"/>
              </a:solidFill>
            </a:endParaRPr>
          </a:p>
        </p:txBody>
      </p:sp>
    </p:spTree>
    <p:extLst>
      <p:ext uri="{BB962C8B-B14F-4D97-AF65-F5344CB8AC3E}">
        <p14:creationId xmlns:p14="http://schemas.microsoft.com/office/powerpoint/2010/main" val="1813520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AB34CC3F-C336-43F1-B953-919C3625C8D9}" type="slidenum">
              <a:rPr lang="ru-RU" smtClean="0">
                <a:solidFill>
                  <a:srgbClr val="FFFFFF"/>
                </a:solidFill>
              </a:rPr>
              <a:pPr>
                <a:defRPr/>
              </a:pPr>
              <a:t>11</a:t>
            </a:fld>
            <a:endParaRPr lang="ru-RU" dirty="0">
              <a:solidFill>
                <a:srgbClr val="FFFFFF"/>
              </a:solidFill>
            </a:endParaRPr>
          </a:p>
        </p:txBody>
      </p:sp>
      <p:sp>
        <p:nvSpPr>
          <p:cNvPr id="3" name="TextBox 2"/>
          <p:cNvSpPr txBox="1"/>
          <p:nvPr/>
        </p:nvSpPr>
        <p:spPr>
          <a:xfrm>
            <a:off x="200472" y="35724"/>
            <a:ext cx="9505056" cy="523220"/>
          </a:xfrm>
          <a:prstGeom prst="rect">
            <a:avLst/>
          </a:prstGeom>
          <a:noFill/>
        </p:spPr>
        <p:txBody>
          <a:bodyPr wrap="square" rtlCol="0">
            <a:spAutoFit/>
          </a:bodyPr>
          <a:lstStyle/>
          <a:p>
            <a:pPr algn="ctr"/>
            <a:r>
              <a:rPr lang="ru-RU" sz="2800" i="0" dirty="0">
                <a:solidFill>
                  <a:schemeClr val="bg1"/>
                </a:solidFill>
              </a:rPr>
              <a:t>Изменение сроков</a:t>
            </a:r>
          </a:p>
        </p:txBody>
      </p:sp>
      <p:sp>
        <p:nvSpPr>
          <p:cNvPr id="4" name="TextBox 3"/>
          <p:cNvSpPr txBox="1"/>
          <p:nvPr/>
        </p:nvSpPr>
        <p:spPr>
          <a:xfrm>
            <a:off x="344488" y="980728"/>
            <a:ext cx="8928992" cy="5355312"/>
          </a:xfrm>
          <a:prstGeom prst="rect">
            <a:avLst/>
          </a:prstGeom>
          <a:noFill/>
        </p:spPr>
        <p:txBody>
          <a:bodyPr wrap="square" rtlCol="0">
            <a:spAutoFit/>
          </a:bodyPr>
          <a:lstStyle/>
          <a:p>
            <a:r>
              <a:rPr lang="ru-RU" dirty="0">
                <a:solidFill>
                  <a:srgbClr val="0070C0"/>
                </a:solidFill>
              </a:rPr>
              <a:t>Срок направления договора:</a:t>
            </a:r>
          </a:p>
          <a:p>
            <a:r>
              <a:rPr lang="ru-RU" dirty="0">
                <a:solidFill>
                  <a:srgbClr val="002060"/>
                </a:solidFill>
              </a:rPr>
              <a:t>а) 5 рабочих дней со дня получения заявки, в </a:t>
            </a:r>
            <a:r>
              <a:rPr lang="ru-RU" dirty="0" err="1">
                <a:solidFill>
                  <a:srgbClr val="002060"/>
                </a:solidFill>
              </a:rPr>
              <a:t>т.ч</a:t>
            </a:r>
            <a:r>
              <a:rPr lang="ru-RU" dirty="0">
                <a:solidFill>
                  <a:srgbClr val="002060"/>
                </a:solidFill>
              </a:rPr>
              <a:t>. через «Интернет», в случае, если сеть проходит в границах земельного участка на котором расположен подключаемый объект, или отсутствует необходимость строительства исполнителем сети газораспределения до границ земельного участка заявителя.</a:t>
            </a:r>
          </a:p>
          <a:p>
            <a:r>
              <a:rPr lang="ru-RU" dirty="0">
                <a:solidFill>
                  <a:srgbClr val="002060"/>
                </a:solidFill>
              </a:rPr>
              <a:t>б) 15 рабочих дней со дня получения заявки, , в </a:t>
            </a:r>
            <a:r>
              <a:rPr lang="ru-RU" dirty="0" err="1">
                <a:solidFill>
                  <a:srgbClr val="002060"/>
                </a:solidFill>
              </a:rPr>
              <a:t>т.ч</a:t>
            </a:r>
            <a:r>
              <a:rPr lang="ru-RU" dirty="0">
                <a:solidFill>
                  <a:srgbClr val="002060"/>
                </a:solidFill>
              </a:rPr>
              <a:t>. через «Интернет», за исключением случаев, указанных в подпунктах «а», «в» настоящего пункта;</a:t>
            </a:r>
          </a:p>
          <a:p>
            <a:r>
              <a:rPr lang="ru-RU" dirty="0">
                <a:solidFill>
                  <a:srgbClr val="002060"/>
                </a:solidFill>
              </a:rPr>
              <a:t>в) 30 рабочих дней со дня получения заявки , в </a:t>
            </a:r>
            <a:r>
              <a:rPr lang="ru-RU" dirty="0" err="1">
                <a:solidFill>
                  <a:srgbClr val="002060"/>
                </a:solidFill>
              </a:rPr>
              <a:t>т.ч</a:t>
            </a:r>
            <a:r>
              <a:rPr lang="ru-RU" dirty="0">
                <a:solidFill>
                  <a:srgbClr val="002060"/>
                </a:solidFill>
              </a:rPr>
              <a:t>. через «Интернет», за исключением заявок, полученных от заявителей первой категории, в случаях если при выполнении исполнителем мероприятий по подключению требуется направление запроса на согласование третьим лицам в связи с пересечением строящейся (реконструируемой) сети газораспределения и принадлежащим таким лицам объектов инфраструктуры в связи со строительством газораспределительных сетей на земельных участках, принадлежащих третьим лицам на праве собственности, за исключением земельных участков находящихся в государственной и муниципальной собственности. В указанном случае по истечении 15 рабочих дней со дня получения исполнителем заявки о подключении (технологическом присоединении) заявитель уведомляется об этом с приложением документов, подтверждающим направление запроса о согласовании.</a:t>
            </a:r>
          </a:p>
        </p:txBody>
      </p:sp>
    </p:spTree>
    <p:extLst>
      <p:ext uri="{BB962C8B-B14F-4D97-AF65-F5344CB8AC3E}">
        <p14:creationId xmlns:p14="http://schemas.microsoft.com/office/powerpoint/2010/main" val="1039983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7B65C977-9383-4452-BC6C-AE63F6546E80}"/>
              </a:ext>
            </a:extLst>
          </p:cNvPr>
          <p:cNvSpPr>
            <a:spLocks noGrp="1"/>
          </p:cNvSpPr>
          <p:nvPr>
            <p:ph type="sldNum" sz="quarter" idx="10"/>
          </p:nvPr>
        </p:nvSpPr>
        <p:spPr/>
        <p:txBody>
          <a:bodyPr/>
          <a:lstStyle/>
          <a:p>
            <a:pPr>
              <a:defRPr/>
            </a:pPr>
            <a:fld id="{AB34CC3F-C336-43F1-B953-919C3625C8D9}" type="slidenum">
              <a:rPr lang="ru-RU" smtClean="0">
                <a:solidFill>
                  <a:srgbClr val="FFFFFF"/>
                </a:solidFill>
              </a:rPr>
              <a:pPr>
                <a:defRPr/>
              </a:pPr>
              <a:t>12</a:t>
            </a:fld>
            <a:endParaRPr lang="ru-RU" dirty="0">
              <a:solidFill>
                <a:srgbClr val="FFFFFF"/>
              </a:solidFill>
            </a:endParaRPr>
          </a:p>
        </p:txBody>
      </p:sp>
      <p:sp>
        <p:nvSpPr>
          <p:cNvPr id="3" name="TextBox 2">
            <a:extLst>
              <a:ext uri="{FF2B5EF4-FFF2-40B4-BE49-F238E27FC236}">
                <a16:creationId xmlns:a16="http://schemas.microsoft.com/office/drawing/2014/main" id="{154A8EE4-54B5-4AC0-A204-9A94265EE7EE}"/>
              </a:ext>
            </a:extLst>
          </p:cNvPr>
          <p:cNvSpPr txBox="1"/>
          <p:nvPr/>
        </p:nvSpPr>
        <p:spPr>
          <a:xfrm>
            <a:off x="200472" y="956549"/>
            <a:ext cx="8928992" cy="5632311"/>
          </a:xfrm>
          <a:prstGeom prst="rect">
            <a:avLst/>
          </a:prstGeom>
          <a:noFill/>
        </p:spPr>
        <p:txBody>
          <a:bodyPr wrap="square" rtlCol="0">
            <a:spAutoFit/>
          </a:bodyPr>
          <a:lstStyle/>
          <a:p>
            <a:r>
              <a:rPr lang="ru-RU" dirty="0">
                <a:solidFill>
                  <a:srgbClr val="0070C0"/>
                </a:solidFill>
              </a:rPr>
              <a:t>пункт 85 дополняется случаем:</a:t>
            </a:r>
          </a:p>
          <a:p>
            <a:r>
              <a:rPr lang="ru-RU" dirty="0">
                <a:solidFill>
                  <a:srgbClr val="0070C0"/>
                </a:solidFill>
              </a:rPr>
              <a:t>срок подключения: 9 месяцев – для заявителей первой категории, в случае когда для выполнения исполнителем мероприятий по подключению (технологическому присоединению) не требуется получения разрешения на строительство в соответствии с законодательством Российской Федерации или законодательством субъекта Российской Федерации;</a:t>
            </a:r>
          </a:p>
          <a:p>
            <a:r>
              <a:rPr lang="ru-RU" dirty="0">
                <a:solidFill>
                  <a:srgbClr val="0070C0"/>
                </a:solidFill>
              </a:rPr>
              <a:t>Вводится положение, предусматривающее срок подключения, в случае если сеть газораспределения проходит в границах земельного участка заявителя и отсутствует необходимость строительства со стороны исполнителя.</a:t>
            </a:r>
          </a:p>
          <a:p>
            <a:r>
              <a:rPr lang="ru-RU" dirty="0">
                <a:solidFill>
                  <a:srgbClr val="0070C0"/>
                </a:solidFill>
              </a:rPr>
              <a:t>Исполнитель обязан осуществить подключение с момента подписания акта готовности, не позднее:</a:t>
            </a:r>
          </a:p>
          <a:p>
            <a:r>
              <a:rPr lang="ru-RU" dirty="0">
                <a:solidFill>
                  <a:srgbClr val="0070C0"/>
                </a:solidFill>
              </a:rPr>
              <a:t>- 3 месяцев для случаев, когда подключение (технологическое присоединение) осуществляется в существующую сеть газораспределения исполнителя диаметром не менее 250 мм под давлением не ниже 0,3 МПа; </a:t>
            </a:r>
          </a:p>
          <a:p>
            <a:pPr marL="285750" indent="-285750">
              <a:buFontTx/>
              <a:buChar char="-"/>
            </a:pPr>
            <a:r>
              <a:rPr lang="ru-RU" dirty="0">
                <a:solidFill>
                  <a:srgbClr val="0070C0"/>
                </a:solidFill>
              </a:rPr>
              <a:t>10 рабочих дней, для иных случаев.</a:t>
            </a:r>
          </a:p>
          <a:p>
            <a:endParaRPr lang="ru-RU" dirty="0">
              <a:solidFill>
                <a:srgbClr val="0070C0"/>
              </a:solidFill>
            </a:endParaRPr>
          </a:p>
          <a:p>
            <a:endParaRPr lang="ru-RU" dirty="0">
              <a:solidFill>
                <a:srgbClr val="0070C0"/>
              </a:solidFill>
            </a:endParaRPr>
          </a:p>
          <a:p>
            <a:r>
              <a:rPr lang="ru-RU" dirty="0">
                <a:solidFill>
                  <a:srgbClr val="0070C0"/>
                </a:solidFill>
              </a:rPr>
              <a:t>Приведение Правил в единообразие в части определения сроков не в календарных, а в рабочих днях.</a:t>
            </a:r>
          </a:p>
          <a:p>
            <a:endParaRPr lang="ru-RU" dirty="0"/>
          </a:p>
        </p:txBody>
      </p:sp>
      <p:sp>
        <p:nvSpPr>
          <p:cNvPr id="4" name="TextBox 3">
            <a:extLst>
              <a:ext uri="{FF2B5EF4-FFF2-40B4-BE49-F238E27FC236}">
                <a16:creationId xmlns:a16="http://schemas.microsoft.com/office/drawing/2014/main" id="{5744B58F-EBAC-45B1-B8C6-9479D5F00E15}"/>
              </a:ext>
            </a:extLst>
          </p:cNvPr>
          <p:cNvSpPr txBox="1"/>
          <p:nvPr/>
        </p:nvSpPr>
        <p:spPr>
          <a:xfrm>
            <a:off x="200472" y="35724"/>
            <a:ext cx="9505056" cy="523220"/>
          </a:xfrm>
          <a:prstGeom prst="rect">
            <a:avLst/>
          </a:prstGeom>
          <a:noFill/>
        </p:spPr>
        <p:txBody>
          <a:bodyPr wrap="square" rtlCol="0">
            <a:spAutoFit/>
          </a:bodyPr>
          <a:lstStyle/>
          <a:p>
            <a:pPr algn="ctr"/>
            <a:r>
              <a:rPr lang="ru-RU" sz="2800" i="0" dirty="0">
                <a:solidFill>
                  <a:schemeClr val="bg1"/>
                </a:solidFill>
              </a:rPr>
              <a:t>Изменение сроков</a:t>
            </a:r>
          </a:p>
        </p:txBody>
      </p:sp>
    </p:spTree>
    <p:extLst>
      <p:ext uri="{BB962C8B-B14F-4D97-AF65-F5344CB8AC3E}">
        <p14:creationId xmlns:p14="http://schemas.microsoft.com/office/powerpoint/2010/main" val="737792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AB34CC3F-C336-43F1-B953-919C3625C8D9}" type="slidenum">
              <a:rPr lang="ru-RU" smtClean="0">
                <a:solidFill>
                  <a:srgbClr val="FFFFFF"/>
                </a:solidFill>
              </a:rPr>
              <a:pPr>
                <a:defRPr/>
              </a:pPr>
              <a:t>13</a:t>
            </a:fld>
            <a:endParaRPr lang="ru-RU" dirty="0">
              <a:solidFill>
                <a:srgbClr val="FFFFFF"/>
              </a:solidFill>
            </a:endParaRPr>
          </a:p>
        </p:txBody>
      </p:sp>
      <p:sp>
        <p:nvSpPr>
          <p:cNvPr id="3" name="TextBox 2"/>
          <p:cNvSpPr txBox="1"/>
          <p:nvPr/>
        </p:nvSpPr>
        <p:spPr>
          <a:xfrm>
            <a:off x="560512" y="10220"/>
            <a:ext cx="8352928" cy="523220"/>
          </a:xfrm>
          <a:prstGeom prst="rect">
            <a:avLst/>
          </a:prstGeom>
          <a:noFill/>
        </p:spPr>
        <p:txBody>
          <a:bodyPr wrap="square" rtlCol="0">
            <a:spAutoFit/>
          </a:bodyPr>
          <a:lstStyle/>
          <a:p>
            <a:pPr algn="ctr"/>
            <a:r>
              <a:rPr lang="ru-RU" sz="2800" dirty="0">
                <a:solidFill>
                  <a:schemeClr val="bg1"/>
                </a:solidFill>
              </a:rPr>
              <a:t>Особенности платы по индивидуальному проекту</a:t>
            </a:r>
          </a:p>
        </p:txBody>
      </p:sp>
      <p:sp>
        <p:nvSpPr>
          <p:cNvPr id="4" name="TextBox 3"/>
          <p:cNvSpPr txBox="1"/>
          <p:nvPr/>
        </p:nvSpPr>
        <p:spPr>
          <a:xfrm>
            <a:off x="272480" y="947877"/>
            <a:ext cx="9145016" cy="5632311"/>
          </a:xfrm>
          <a:prstGeom prst="rect">
            <a:avLst/>
          </a:prstGeom>
          <a:noFill/>
        </p:spPr>
        <p:txBody>
          <a:bodyPr wrap="square" rtlCol="0">
            <a:spAutoFit/>
          </a:bodyPr>
          <a:lstStyle/>
          <a:p>
            <a:pPr algn="just"/>
            <a:r>
              <a:rPr lang="ru-RU" dirty="0">
                <a:solidFill>
                  <a:schemeClr val="tx2"/>
                </a:solidFill>
              </a:rPr>
              <a:t>Уточнение случаев по индивидуальному проекту:</a:t>
            </a:r>
          </a:p>
          <a:p>
            <a:pPr algn="just"/>
            <a:r>
              <a:rPr lang="ru-RU" dirty="0">
                <a:solidFill>
                  <a:schemeClr val="tx2"/>
                </a:solidFill>
              </a:rPr>
              <a:t> Ранее метод ГНБ подпадал под случаи ИП. </a:t>
            </a:r>
          </a:p>
          <a:p>
            <a:pPr algn="just"/>
            <a:r>
              <a:rPr lang="ru-RU" dirty="0">
                <a:solidFill>
                  <a:schemeClr val="tx2"/>
                </a:solidFill>
              </a:rPr>
              <a:t>Изменениями планируется введение стандартизированной ставки, в случае ГНБ и ННБ.</a:t>
            </a:r>
          </a:p>
          <a:p>
            <a:pPr algn="just"/>
            <a:r>
              <a:rPr lang="ru-RU" dirty="0">
                <a:solidFill>
                  <a:schemeClr val="tx2"/>
                </a:solidFill>
              </a:rPr>
              <a:t>ИП будет устанавливаться в случае прокладки газопровода диаметром свыше 158 мм и протяженностью более 30 метров бестраншейным способом</a:t>
            </a:r>
          </a:p>
          <a:p>
            <a:pPr algn="just"/>
            <a:endParaRPr lang="ru-RU" dirty="0">
              <a:solidFill>
                <a:schemeClr val="tx2"/>
              </a:solidFill>
            </a:endParaRPr>
          </a:p>
          <a:p>
            <a:pPr algn="just"/>
            <a:r>
              <a:rPr lang="ru-RU" dirty="0">
                <a:solidFill>
                  <a:schemeClr val="tx2"/>
                </a:solidFill>
              </a:rPr>
              <a:t>В случае если размер платы зависит от технических параметров и устанавливается органом власти по ИП при заключении договора указывается предварительный расчет платы, </a:t>
            </a:r>
            <a:r>
              <a:rPr lang="ru-RU" dirty="0"/>
              <a:t>определенный исходя из УНЦ строительства различных видов объектов капитального строительства непроизводственного назначения и объектов инженерной инфраструктуры. Расходы на реализацию мероприятий, для которых отсутствуют УНЦ строительства не должны превышать сметную стоимость, рассчитанную по ФЕР. </a:t>
            </a:r>
            <a:r>
              <a:rPr lang="ru-RU" dirty="0">
                <a:solidFill>
                  <a:schemeClr val="tx2"/>
                </a:solidFill>
              </a:rPr>
              <a:t>Данный расчет обязательное приложение к договору.</a:t>
            </a:r>
          </a:p>
          <a:p>
            <a:pPr algn="just"/>
            <a:endParaRPr lang="ru-RU" dirty="0">
              <a:solidFill>
                <a:schemeClr val="tx2"/>
              </a:solidFill>
            </a:endParaRPr>
          </a:p>
          <a:p>
            <a:pPr algn="just"/>
            <a:r>
              <a:rPr lang="ru-RU" dirty="0">
                <a:solidFill>
                  <a:schemeClr val="tx2"/>
                </a:solidFill>
              </a:rPr>
              <a:t>После окончания разработки проектно-сметной документации и проведения экспертизы (если необходимо ее проведение) исполнитель в течение 5 рабочих дней направляет в орган регулирования заявление об установлении платы (но не позже 2/3 срока установленного договором о подключении.</a:t>
            </a:r>
          </a:p>
          <a:p>
            <a:pPr algn="just"/>
            <a:endParaRPr lang="ru-RU" dirty="0">
              <a:solidFill>
                <a:schemeClr val="tx2"/>
              </a:solidFill>
            </a:endParaRPr>
          </a:p>
        </p:txBody>
      </p:sp>
    </p:spTree>
    <p:extLst>
      <p:ext uri="{BB962C8B-B14F-4D97-AF65-F5344CB8AC3E}">
        <p14:creationId xmlns:p14="http://schemas.microsoft.com/office/powerpoint/2010/main" val="2789257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AB34CC3F-C336-43F1-B953-919C3625C8D9}" type="slidenum">
              <a:rPr lang="ru-RU" smtClean="0">
                <a:solidFill>
                  <a:srgbClr val="FFFFFF"/>
                </a:solidFill>
              </a:rPr>
              <a:pPr>
                <a:defRPr/>
              </a:pPr>
              <a:t>14</a:t>
            </a:fld>
            <a:endParaRPr lang="ru-RU" dirty="0">
              <a:solidFill>
                <a:srgbClr val="FFFFFF"/>
              </a:solidFill>
            </a:endParaRPr>
          </a:p>
        </p:txBody>
      </p:sp>
      <p:sp>
        <p:nvSpPr>
          <p:cNvPr id="4" name="TextBox 3"/>
          <p:cNvSpPr txBox="1"/>
          <p:nvPr/>
        </p:nvSpPr>
        <p:spPr>
          <a:xfrm>
            <a:off x="560512" y="10220"/>
            <a:ext cx="8352928" cy="523220"/>
          </a:xfrm>
          <a:prstGeom prst="rect">
            <a:avLst/>
          </a:prstGeom>
          <a:noFill/>
        </p:spPr>
        <p:txBody>
          <a:bodyPr wrap="square" rtlCol="0">
            <a:spAutoFit/>
          </a:bodyPr>
          <a:lstStyle/>
          <a:p>
            <a:pPr algn="ctr"/>
            <a:r>
              <a:rPr lang="ru-RU" sz="2800" dirty="0">
                <a:solidFill>
                  <a:schemeClr val="bg1"/>
                </a:solidFill>
              </a:rPr>
              <a:t>Особенности платы по индивидуальному проекту</a:t>
            </a:r>
          </a:p>
        </p:txBody>
      </p:sp>
      <p:sp>
        <p:nvSpPr>
          <p:cNvPr id="5" name="TextBox 4"/>
          <p:cNvSpPr txBox="1"/>
          <p:nvPr/>
        </p:nvSpPr>
        <p:spPr>
          <a:xfrm>
            <a:off x="344488" y="1268760"/>
            <a:ext cx="9289032" cy="4801314"/>
          </a:xfrm>
          <a:prstGeom prst="rect">
            <a:avLst/>
          </a:prstGeom>
          <a:noFill/>
        </p:spPr>
        <p:txBody>
          <a:bodyPr wrap="square" rtlCol="0">
            <a:spAutoFit/>
          </a:bodyPr>
          <a:lstStyle/>
          <a:p>
            <a:r>
              <a:rPr lang="ru-RU" dirty="0">
                <a:solidFill>
                  <a:schemeClr val="tx2"/>
                </a:solidFill>
              </a:rPr>
              <a:t>В случае нарушения исполнителем срока направления документов в орган регулирования, исполнитель обязан уплатить заявителю в срок не позднее даты полной оплаты заявителем подключения неустойку (0,014 ключевой ставки ЦБ на дату заключения договора и общего размера платы за ТП по договору за каждый день просрочки, а также понесенные заявителем расходы в размере, определенном в судебном акте, связанные с необходимостью принудительного взыскания.</a:t>
            </a:r>
          </a:p>
          <a:p>
            <a:endParaRPr lang="ru-RU" dirty="0">
              <a:solidFill>
                <a:schemeClr val="tx2"/>
              </a:solidFill>
            </a:endParaRPr>
          </a:p>
          <a:p>
            <a:r>
              <a:rPr lang="ru-RU" dirty="0">
                <a:solidFill>
                  <a:schemeClr val="tx2"/>
                </a:solidFill>
              </a:rPr>
              <a:t>Орган регулирования должен установить плату по ИП в течение 22 рабочих дней. </a:t>
            </a:r>
          </a:p>
          <a:p>
            <a:endParaRPr lang="ru-RU" dirty="0">
              <a:solidFill>
                <a:schemeClr val="tx2"/>
              </a:solidFill>
            </a:endParaRPr>
          </a:p>
          <a:p>
            <a:r>
              <a:rPr lang="ru-RU" dirty="0">
                <a:solidFill>
                  <a:schemeClr val="tx2"/>
                </a:solidFill>
              </a:rPr>
              <a:t>При отсутствии документов орган регулирования уведомляет в течение 7 рабочих дней (сейчас 7 календарных);</a:t>
            </a:r>
          </a:p>
          <a:p>
            <a:r>
              <a:rPr lang="ru-RU" dirty="0">
                <a:solidFill>
                  <a:schemeClr val="tx2"/>
                </a:solidFill>
              </a:rPr>
              <a:t>Исполнитель направляет документы в течение 5 рабочих дней (сейчас 5 календарных).</a:t>
            </a:r>
          </a:p>
          <a:p>
            <a:endParaRPr lang="ru-RU" dirty="0">
              <a:solidFill>
                <a:schemeClr val="tx2"/>
              </a:solidFill>
            </a:endParaRPr>
          </a:p>
          <a:p>
            <a:r>
              <a:rPr lang="ru-RU" dirty="0">
                <a:solidFill>
                  <a:schemeClr val="tx2"/>
                </a:solidFill>
              </a:rPr>
              <a:t>Орган регулирования утверждает плату в течение 22 рабочих дней со дня поступления запрашиваемых документов.</a:t>
            </a:r>
          </a:p>
          <a:p>
            <a:endParaRPr lang="ru-RU" dirty="0"/>
          </a:p>
          <a:p>
            <a:endParaRPr lang="ru-RU" dirty="0"/>
          </a:p>
        </p:txBody>
      </p:sp>
    </p:spTree>
    <p:extLst>
      <p:ext uri="{BB962C8B-B14F-4D97-AF65-F5344CB8AC3E}">
        <p14:creationId xmlns:p14="http://schemas.microsoft.com/office/powerpoint/2010/main" val="2293971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AB34CC3F-C336-43F1-B953-919C3625C8D9}" type="slidenum">
              <a:rPr lang="ru-RU" smtClean="0">
                <a:solidFill>
                  <a:srgbClr val="FFFFFF"/>
                </a:solidFill>
              </a:rPr>
              <a:pPr>
                <a:defRPr/>
              </a:pPr>
              <a:t>15</a:t>
            </a:fld>
            <a:endParaRPr lang="ru-RU" dirty="0">
              <a:solidFill>
                <a:srgbClr val="FFFFFF"/>
              </a:solidFill>
            </a:endParaRPr>
          </a:p>
        </p:txBody>
      </p:sp>
      <p:sp>
        <p:nvSpPr>
          <p:cNvPr id="3" name="TextBox 2"/>
          <p:cNvSpPr txBox="1"/>
          <p:nvPr/>
        </p:nvSpPr>
        <p:spPr>
          <a:xfrm>
            <a:off x="704528" y="0"/>
            <a:ext cx="8496944" cy="646331"/>
          </a:xfrm>
          <a:prstGeom prst="rect">
            <a:avLst/>
          </a:prstGeom>
          <a:noFill/>
        </p:spPr>
        <p:txBody>
          <a:bodyPr wrap="square" rtlCol="0">
            <a:spAutoFit/>
          </a:bodyPr>
          <a:lstStyle/>
          <a:p>
            <a:pPr algn="ctr"/>
            <a:r>
              <a:rPr lang="ru-RU" sz="3600" dirty="0">
                <a:solidFill>
                  <a:schemeClr val="bg1"/>
                </a:solidFill>
              </a:rPr>
              <a:t>Перераспределение мощности</a:t>
            </a:r>
          </a:p>
        </p:txBody>
      </p:sp>
      <p:sp>
        <p:nvSpPr>
          <p:cNvPr id="4" name="TextBox 3"/>
          <p:cNvSpPr txBox="1"/>
          <p:nvPr/>
        </p:nvSpPr>
        <p:spPr>
          <a:xfrm>
            <a:off x="272480" y="1196752"/>
            <a:ext cx="9361040" cy="3477875"/>
          </a:xfrm>
          <a:prstGeom prst="rect">
            <a:avLst/>
          </a:prstGeom>
          <a:noFill/>
        </p:spPr>
        <p:txBody>
          <a:bodyPr wrap="square" rtlCol="0">
            <a:spAutoFit/>
          </a:bodyPr>
          <a:lstStyle/>
          <a:p>
            <a:r>
              <a:rPr lang="ru-RU" sz="2000" dirty="0">
                <a:solidFill>
                  <a:schemeClr val="tx2"/>
                </a:solidFill>
              </a:rPr>
              <a:t>Понятие переуступка мощности заменяется на понятие перераспределение мощности.</a:t>
            </a:r>
          </a:p>
          <a:p>
            <a:r>
              <a:rPr lang="ru-RU" sz="2000" dirty="0">
                <a:solidFill>
                  <a:schemeClr val="tx2"/>
                </a:solidFill>
              </a:rPr>
              <a:t>Мощность могут перераспределить только </a:t>
            </a:r>
            <a:r>
              <a:rPr lang="ru-RU" sz="2000" dirty="0" err="1">
                <a:solidFill>
                  <a:schemeClr val="tx2"/>
                </a:solidFill>
              </a:rPr>
              <a:t>юр.лица</a:t>
            </a:r>
            <a:r>
              <a:rPr lang="ru-RU" sz="2000" dirty="0">
                <a:solidFill>
                  <a:schemeClr val="tx2"/>
                </a:solidFill>
              </a:rPr>
              <a:t> и ИП, объекты </a:t>
            </a:r>
            <a:r>
              <a:rPr lang="ru-RU" sz="2000" dirty="0" err="1">
                <a:solidFill>
                  <a:schemeClr val="tx2"/>
                </a:solidFill>
              </a:rPr>
              <a:t>кап.строя</a:t>
            </a:r>
            <a:r>
              <a:rPr lang="ru-RU" sz="2000" dirty="0">
                <a:solidFill>
                  <a:schemeClr val="tx2"/>
                </a:solidFill>
              </a:rPr>
              <a:t> которых подключены к сетям ГРО не менее 5 лет.</a:t>
            </a:r>
          </a:p>
          <a:p>
            <a:endParaRPr lang="ru-RU" sz="2000" dirty="0">
              <a:solidFill>
                <a:schemeClr val="tx2"/>
              </a:solidFill>
            </a:endParaRPr>
          </a:p>
          <a:p>
            <a:r>
              <a:rPr lang="ru-RU" sz="2000" dirty="0">
                <a:solidFill>
                  <a:schemeClr val="tx2"/>
                </a:solidFill>
              </a:rPr>
              <a:t>Перераспределение мощности осуществляется в пределах участка сети газораспределения, где находится планируемая точка подключения нового потребителя.</a:t>
            </a:r>
          </a:p>
          <a:p>
            <a:endParaRPr lang="ru-RU" sz="2000" dirty="0">
              <a:solidFill>
                <a:schemeClr val="tx2"/>
              </a:solidFill>
            </a:endParaRPr>
          </a:p>
          <a:p>
            <a:r>
              <a:rPr lang="ru-RU" sz="2000" dirty="0">
                <a:solidFill>
                  <a:schemeClr val="tx2"/>
                </a:solidFill>
              </a:rPr>
              <a:t>Перераспределение осуществляется при наличии технической возможности. </a:t>
            </a:r>
            <a:r>
              <a:rPr lang="ru-RU" sz="2000" dirty="0" err="1">
                <a:solidFill>
                  <a:schemeClr val="tx2"/>
                </a:solidFill>
              </a:rPr>
              <a:t>Тех.возможность</a:t>
            </a:r>
            <a:r>
              <a:rPr lang="ru-RU" sz="2000" dirty="0">
                <a:solidFill>
                  <a:schemeClr val="tx2"/>
                </a:solidFill>
              </a:rPr>
              <a:t> определяется исполнителем. </a:t>
            </a:r>
          </a:p>
        </p:txBody>
      </p:sp>
      <p:pic>
        <p:nvPicPr>
          <p:cNvPr id="5" name="Picture 2" descr="http://v8.1c.ru/autoacc/images/2auto%7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822" y="4557404"/>
            <a:ext cx="1915922" cy="17204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parfenon39.ru/uploads/images/contents/2015-10-09-16-40-28-image-3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5551" y="4797152"/>
            <a:ext cx="2177209" cy="1601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438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284590-9AE1-499F-9872-B6653F48BDC6}"/>
              </a:ext>
            </a:extLst>
          </p:cNvPr>
          <p:cNvSpPr>
            <a:spLocks noGrp="1"/>
          </p:cNvSpPr>
          <p:nvPr>
            <p:ph type="title"/>
          </p:nvPr>
        </p:nvSpPr>
        <p:spPr>
          <a:xfrm>
            <a:off x="482352" y="116632"/>
            <a:ext cx="8915400" cy="490066"/>
          </a:xfrm>
        </p:spPr>
        <p:txBody>
          <a:bodyPr/>
          <a:lstStyle/>
          <a:p>
            <a:r>
              <a:rPr lang="ru-RU" dirty="0"/>
              <a:t>Переоформление документов</a:t>
            </a:r>
          </a:p>
        </p:txBody>
      </p:sp>
      <p:sp>
        <p:nvSpPr>
          <p:cNvPr id="3" name="Объект 2">
            <a:extLst>
              <a:ext uri="{FF2B5EF4-FFF2-40B4-BE49-F238E27FC236}">
                <a16:creationId xmlns:a16="http://schemas.microsoft.com/office/drawing/2014/main" id="{6CC3D6D9-8415-40C5-9D87-347F11CF0543}"/>
              </a:ext>
            </a:extLst>
          </p:cNvPr>
          <p:cNvSpPr>
            <a:spLocks noGrp="1"/>
          </p:cNvSpPr>
          <p:nvPr>
            <p:ph idx="1"/>
          </p:nvPr>
        </p:nvSpPr>
        <p:spPr>
          <a:xfrm>
            <a:off x="272480" y="980728"/>
            <a:ext cx="8915400" cy="4525963"/>
          </a:xfrm>
        </p:spPr>
        <p:txBody>
          <a:bodyPr/>
          <a:lstStyle/>
          <a:p>
            <a:pPr marL="0" indent="0">
              <a:buNone/>
            </a:pPr>
            <a:r>
              <a:rPr lang="ru-RU" sz="2000" dirty="0"/>
              <a:t>Собственник или иной законный владелец ранее присоединенных объектов капитального строительства (далее - лицо, обратившееся с заявлением о переоформлении документов) вправе обратиться к исполнителю лично или через представителя с заявлением о восстановлении (переоформлении) документов в следующих случаях:</a:t>
            </a:r>
          </a:p>
          <a:p>
            <a:pPr marL="0" indent="0">
              <a:buNone/>
            </a:pPr>
            <a:r>
              <a:rPr lang="ru-RU" sz="2000" dirty="0"/>
              <a:t>а) восстановление утраченных документов о технологическом присоединении;</a:t>
            </a:r>
          </a:p>
          <a:p>
            <a:pPr marL="0" indent="0">
              <a:buNone/>
            </a:pPr>
            <a:r>
              <a:rPr lang="ru-RU" sz="2000" dirty="0"/>
              <a:t>б) переоформление документов о технологическом присоединении с целью указания в них информации о максимальном часовом расходе газа;</a:t>
            </a:r>
          </a:p>
          <a:p>
            <a:pPr marL="0" indent="0">
              <a:buNone/>
            </a:pPr>
            <a:r>
              <a:rPr lang="ru-RU" sz="2000" dirty="0"/>
              <a:t>в) переоформление документов о технологическом присоединении в связи со сменой собственника или иного законного владельца ранее присоединенного объекта капитального строительства;</a:t>
            </a:r>
          </a:p>
          <a:p>
            <a:pPr marL="0" indent="0">
              <a:buNone/>
            </a:pPr>
            <a:r>
              <a:rPr lang="ru-RU" sz="2000" dirty="0"/>
              <a:t>г) наступление иных обстоятельств, требующих внесения изменений в документы о технологическом присоединении, в том числе связанных с присоединением через сети основного абонента.</a:t>
            </a:r>
          </a:p>
          <a:p>
            <a:pPr marL="0" indent="0">
              <a:buNone/>
            </a:pPr>
            <a:endParaRPr lang="ru-RU" sz="1800" dirty="0"/>
          </a:p>
        </p:txBody>
      </p:sp>
      <p:sp>
        <p:nvSpPr>
          <p:cNvPr id="4" name="Номер слайда 3">
            <a:extLst>
              <a:ext uri="{FF2B5EF4-FFF2-40B4-BE49-F238E27FC236}">
                <a16:creationId xmlns:a16="http://schemas.microsoft.com/office/drawing/2014/main" id="{0FD95DF0-396D-4491-82B5-F1B2DEADCCAF}"/>
              </a:ext>
            </a:extLst>
          </p:cNvPr>
          <p:cNvSpPr>
            <a:spLocks noGrp="1"/>
          </p:cNvSpPr>
          <p:nvPr>
            <p:ph type="sldNum" sz="quarter" idx="10"/>
          </p:nvPr>
        </p:nvSpPr>
        <p:spPr/>
        <p:txBody>
          <a:bodyPr/>
          <a:lstStyle/>
          <a:p>
            <a:pPr>
              <a:defRPr/>
            </a:pPr>
            <a:fld id="{AAC28857-EEF9-46CE-9B74-94231D4500E6}" type="slidenum">
              <a:rPr lang="ru-RU" smtClean="0">
                <a:solidFill>
                  <a:srgbClr val="FFFFFF"/>
                </a:solidFill>
              </a:rPr>
              <a:pPr>
                <a:defRPr/>
              </a:pPr>
              <a:t>16</a:t>
            </a:fld>
            <a:endParaRPr lang="ru-RU" dirty="0">
              <a:solidFill>
                <a:srgbClr val="FFFFFF"/>
              </a:solidFill>
            </a:endParaRPr>
          </a:p>
        </p:txBody>
      </p:sp>
    </p:spTree>
    <p:extLst>
      <p:ext uri="{BB962C8B-B14F-4D97-AF65-F5344CB8AC3E}">
        <p14:creationId xmlns:p14="http://schemas.microsoft.com/office/powerpoint/2010/main" val="661508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a:extLst>
              <a:ext uri="{FF2B5EF4-FFF2-40B4-BE49-F238E27FC236}">
                <a16:creationId xmlns:a16="http://schemas.microsoft.com/office/drawing/2014/main" id="{41242B5D-49FE-4DCD-AC93-A6984136C8F7}"/>
              </a:ext>
            </a:extLst>
          </p:cNvPr>
          <p:cNvSpPr>
            <a:spLocks noGrp="1" noChangeArrowheads="1"/>
          </p:cNvSpPr>
          <p:nvPr>
            <p:ph type="title"/>
          </p:nvPr>
        </p:nvSpPr>
        <p:spPr>
          <a:xfrm>
            <a:off x="495300" y="115888"/>
            <a:ext cx="8915400" cy="419100"/>
          </a:xfrm>
        </p:spPr>
        <p:txBody>
          <a:bodyPr/>
          <a:lstStyle/>
          <a:p>
            <a:r>
              <a:rPr lang="ru-RU" altLang="ru-RU" sz="3200"/>
              <a:t>Устанавливаемые ставки</a:t>
            </a:r>
          </a:p>
        </p:txBody>
      </p:sp>
      <p:sp>
        <p:nvSpPr>
          <p:cNvPr id="24579" name="Номер слайда 3">
            <a:extLst>
              <a:ext uri="{FF2B5EF4-FFF2-40B4-BE49-F238E27FC236}">
                <a16:creationId xmlns:a16="http://schemas.microsoft.com/office/drawing/2014/main" id="{306B3941-7F04-4A56-8564-FE0BADB5ABB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3399"/>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MS PGothic" panose="020B0600070205080204" pitchFamily="34" charset="-128"/>
              </a:defRPr>
            </a:lvl9pPr>
          </a:lstStyle>
          <a:p>
            <a:pPr>
              <a:spcBef>
                <a:spcPct val="0"/>
              </a:spcBef>
              <a:buFontTx/>
              <a:buNone/>
            </a:pPr>
            <a:fld id="{58377F22-769F-4CE7-84FE-48335707613F}" type="slidenum">
              <a:rPr lang="ru-RU" altLang="ru-RU" sz="1600" smtClean="0">
                <a:solidFill>
                  <a:srgbClr val="FFFFFF"/>
                </a:solidFill>
              </a:rPr>
              <a:pPr>
                <a:spcBef>
                  <a:spcPct val="0"/>
                </a:spcBef>
                <a:buFontTx/>
                <a:buNone/>
              </a:pPr>
              <a:t>17</a:t>
            </a:fld>
            <a:endParaRPr lang="ru-RU" altLang="ru-RU" sz="1600">
              <a:solidFill>
                <a:srgbClr val="FFFFFF"/>
              </a:solidFill>
            </a:endParaRPr>
          </a:p>
        </p:txBody>
      </p:sp>
      <p:sp>
        <p:nvSpPr>
          <p:cNvPr id="24580" name="Объект 3">
            <a:extLst>
              <a:ext uri="{FF2B5EF4-FFF2-40B4-BE49-F238E27FC236}">
                <a16:creationId xmlns:a16="http://schemas.microsoft.com/office/drawing/2014/main" id="{13837465-A026-4A09-B227-BA8165D8C311}"/>
              </a:ext>
            </a:extLst>
          </p:cNvPr>
          <p:cNvSpPr>
            <a:spLocks noGrp="1" noChangeArrowheads="1"/>
          </p:cNvSpPr>
          <p:nvPr>
            <p:ph idx="1"/>
          </p:nvPr>
        </p:nvSpPr>
        <p:spPr>
          <a:xfrm>
            <a:off x="128588" y="981075"/>
            <a:ext cx="9777412" cy="4525963"/>
          </a:xfrm>
        </p:spPr>
        <p:txBody>
          <a:bodyPr/>
          <a:lstStyle/>
          <a:p>
            <a:r>
              <a:rPr lang="en-US" altLang="ru-RU" sz="2000"/>
              <a:t>C</a:t>
            </a:r>
            <a:r>
              <a:rPr lang="ru-RU" altLang="ru-RU" sz="2000" baseline="-25000"/>
              <a:t>1 </a:t>
            </a:r>
            <a:r>
              <a:rPr lang="ru-RU" altLang="ru-RU" sz="2000"/>
              <a:t>- стандартизированная тарифная ставка на покрытие расходов ГРО, связанных с проектированием ГРО газопровода i-того диапазона диаметров      </a:t>
            </a:r>
            <a:r>
              <a:rPr lang="en-US" altLang="ru-RU" sz="2000"/>
              <a:t>n</a:t>
            </a:r>
            <a:r>
              <a:rPr lang="ru-RU" altLang="ru-RU" sz="2000"/>
              <a:t>-ной протяженности и </a:t>
            </a:r>
            <a:r>
              <a:rPr lang="en-US" altLang="ru-RU" sz="2000"/>
              <a:t>k</a:t>
            </a:r>
            <a:r>
              <a:rPr lang="ru-RU" altLang="ru-RU" sz="2000"/>
              <a:t>-того типа прокладки, в расчете на одно подключение (технологическое присоединение) (руб.);</a:t>
            </a:r>
          </a:p>
          <a:p>
            <a:r>
              <a:rPr lang="en-US" altLang="ru-RU" sz="2000"/>
              <a:t>C</a:t>
            </a:r>
            <a:r>
              <a:rPr lang="ru-RU" altLang="ru-RU" sz="2000" baseline="-25000"/>
              <a:t>2 </a:t>
            </a:r>
            <a:r>
              <a:rPr lang="ru-RU" altLang="ru-RU" sz="2000"/>
              <a:t>- стандартизированная тарифная ставка на покрытие расходов ГРО, связанных со строительством (реконструкцией) стальных газопроводов </a:t>
            </a:r>
            <a:r>
              <a:rPr lang="en-US" altLang="ru-RU" sz="2000"/>
              <a:t>i</a:t>
            </a:r>
            <a:r>
              <a:rPr lang="ru-RU" altLang="ru-RU" sz="2000"/>
              <a:t> – того диапазона диаметров и </a:t>
            </a:r>
            <a:r>
              <a:rPr lang="en-US" altLang="ru-RU" sz="2000"/>
              <a:t>k</a:t>
            </a:r>
            <a:r>
              <a:rPr lang="ru-RU" altLang="ru-RU" sz="2000"/>
              <a:t>-того типа прокладки, в расчете на 1 км (руб./км);</a:t>
            </a:r>
          </a:p>
          <a:p>
            <a:r>
              <a:rPr lang="en-US" altLang="ru-RU" sz="2000"/>
              <a:t>C</a:t>
            </a:r>
            <a:r>
              <a:rPr lang="ru-RU" altLang="ru-RU" sz="2000" baseline="-25000"/>
              <a:t>3</a:t>
            </a:r>
            <a:r>
              <a:rPr lang="ru-RU" altLang="ru-RU" sz="2000"/>
              <a:t> - стандартизированная тарифная ставка на покрытие расходов ГРО, связанных со строительством (реконструкцией) полиэтиленового газопровода </a:t>
            </a:r>
            <a:r>
              <a:rPr lang="en-US" altLang="ru-RU" sz="2000"/>
              <a:t>j</a:t>
            </a:r>
            <a:r>
              <a:rPr lang="ru-RU" altLang="ru-RU" sz="2000"/>
              <a:t>-того диапазона диаметров, в расчете на 1 км (руб./км);</a:t>
            </a:r>
          </a:p>
          <a:p>
            <a:r>
              <a:rPr lang="en-US" altLang="ru-RU" sz="2000"/>
              <a:t>C</a:t>
            </a:r>
            <a:r>
              <a:rPr lang="ru-RU" altLang="ru-RU" sz="2000" baseline="-25000"/>
              <a:t>4 </a:t>
            </a:r>
            <a:r>
              <a:rPr lang="ru-RU" altLang="ru-RU" sz="2000"/>
              <a:t>- стандартизированная тарифная ставка на покрытие расходов ГРО, связанных со строительством (реконструкцией) стального газопровода </a:t>
            </a:r>
            <a:r>
              <a:rPr lang="en-US" altLang="ru-RU" sz="2000"/>
              <a:t>i</a:t>
            </a:r>
            <a:r>
              <a:rPr lang="ru-RU" altLang="ru-RU" sz="2000"/>
              <a:t> – того диапазона диаметров (полиэтиленового газопровода </a:t>
            </a:r>
            <a:r>
              <a:rPr lang="en-US" altLang="ru-RU" sz="2000"/>
              <a:t>j</a:t>
            </a:r>
            <a:r>
              <a:rPr lang="ru-RU" altLang="ru-RU" sz="2000"/>
              <a:t>-того диапазона диаметров) </a:t>
            </a:r>
            <a:r>
              <a:rPr lang="en-US" altLang="ru-RU" sz="2000"/>
              <a:t>n</a:t>
            </a:r>
            <a:r>
              <a:rPr lang="ru-RU" altLang="ru-RU" sz="2000"/>
              <a:t>-ной протяженности методом горизонтально или наклонно направленного бурения, в расчете на 1 м (руб./м). </a:t>
            </a:r>
          </a:p>
          <a:p>
            <a:endParaRPr lang="ru-RU" altLang="ru-RU" sz="2000"/>
          </a:p>
        </p:txBody>
      </p:sp>
    </p:spTree>
    <p:extLst>
      <p:ext uri="{BB962C8B-B14F-4D97-AF65-F5344CB8AC3E}">
        <p14:creationId xmlns:p14="http://schemas.microsoft.com/office/powerpoint/2010/main" val="2461164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Номер слайда 3">
            <a:extLst>
              <a:ext uri="{FF2B5EF4-FFF2-40B4-BE49-F238E27FC236}">
                <a16:creationId xmlns:a16="http://schemas.microsoft.com/office/drawing/2014/main" id="{DF4A689F-113D-489E-AAF3-39FE99CBD62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3399"/>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MS PGothic" panose="020B0600070205080204" pitchFamily="34" charset="-128"/>
              </a:defRPr>
            </a:lvl9pPr>
          </a:lstStyle>
          <a:p>
            <a:pPr>
              <a:spcBef>
                <a:spcPct val="0"/>
              </a:spcBef>
              <a:buFontTx/>
              <a:buNone/>
            </a:pPr>
            <a:fld id="{FBD2456D-1B3D-4250-9D64-549A3017C041}" type="slidenum">
              <a:rPr lang="ru-RU" altLang="ru-RU" sz="1600" smtClean="0">
                <a:solidFill>
                  <a:srgbClr val="FFFFFF"/>
                </a:solidFill>
              </a:rPr>
              <a:pPr>
                <a:spcBef>
                  <a:spcPct val="0"/>
                </a:spcBef>
                <a:buFontTx/>
                <a:buNone/>
              </a:pPr>
              <a:t>18</a:t>
            </a:fld>
            <a:endParaRPr lang="ru-RU" altLang="ru-RU" sz="1600">
              <a:solidFill>
                <a:srgbClr val="FFFFFF"/>
              </a:solidFill>
            </a:endParaRPr>
          </a:p>
        </p:txBody>
      </p:sp>
      <p:sp>
        <p:nvSpPr>
          <p:cNvPr id="25603" name="TextBox 2">
            <a:extLst>
              <a:ext uri="{FF2B5EF4-FFF2-40B4-BE49-F238E27FC236}">
                <a16:creationId xmlns:a16="http://schemas.microsoft.com/office/drawing/2014/main" id="{A6523310-3506-4A1A-A783-90EF47A01B19}"/>
              </a:ext>
            </a:extLst>
          </p:cNvPr>
          <p:cNvSpPr txBox="1">
            <a:spLocks noChangeArrowheads="1"/>
          </p:cNvSpPr>
          <p:nvPr/>
        </p:nvSpPr>
        <p:spPr bwMode="auto">
          <a:xfrm>
            <a:off x="57150" y="863600"/>
            <a:ext cx="9848850"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MS PGothic" panose="020B0600070205080204" pitchFamily="34" charset="-128"/>
              </a:defRPr>
            </a:lvl9pPr>
          </a:lstStyle>
          <a:p>
            <a:pPr>
              <a:spcBef>
                <a:spcPct val="0"/>
              </a:spcBef>
              <a:buFontTx/>
              <a:buNone/>
            </a:pPr>
            <a:r>
              <a:rPr lang="en-US" altLang="ru-RU" sz="1800"/>
              <a:t>C</a:t>
            </a:r>
            <a:r>
              <a:rPr lang="ru-RU" altLang="ru-RU" sz="1800"/>
              <a:t>5 - стандартизированная тарифная ставка на покрытие расходов ГРО, связанных с проектированием и строительством (реконструкцией) пунктов редуцирования газа </a:t>
            </a:r>
            <a:r>
              <a:rPr lang="en-US" altLang="ru-RU" sz="1800"/>
              <a:t>m</a:t>
            </a:r>
            <a:r>
              <a:rPr lang="ru-RU" altLang="ru-RU" sz="1800"/>
              <a:t>-ного диапазона максимального часового расхода газа, в расчете на 1 м3 (руб./м3);</a:t>
            </a:r>
          </a:p>
          <a:p>
            <a:pPr>
              <a:spcBef>
                <a:spcPct val="0"/>
              </a:spcBef>
              <a:buFontTx/>
              <a:buNone/>
            </a:pPr>
            <a:r>
              <a:rPr lang="ru-RU" altLang="ru-RU" sz="1800"/>
              <a:t>С6 - стандартизированные тарифные ставки на покрытие расходов ГРО, связанных со строительством (реконструкцией) системы электрохимической (катодной) защиты, в расчете на 1 м3 (руб./м3);</a:t>
            </a:r>
          </a:p>
          <a:p>
            <a:pPr>
              <a:spcBef>
                <a:spcPct val="0"/>
              </a:spcBef>
              <a:buFontTx/>
              <a:buNone/>
            </a:pPr>
            <a:r>
              <a:rPr lang="en-US" altLang="ru-RU" sz="1800"/>
              <a:t>C</a:t>
            </a:r>
            <a:r>
              <a:rPr lang="ru-RU" altLang="ru-RU" sz="1800"/>
              <a:t>7.1 – стандартизированная тарифная ставка, связанная с проверкой выполнения Заявителем технических условий (руб.);</a:t>
            </a:r>
          </a:p>
          <a:p>
            <a:pPr>
              <a:spcBef>
                <a:spcPct val="0"/>
              </a:spcBef>
              <a:buFontTx/>
              <a:buNone/>
            </a:pPr>
            <a:r>
              <a:rPr lang="ru-RU" altLang="ru-RU" sz="1800"/>
              <a:t>C7.2 - стандартизированная тарифная ставка, связанная с осуществлением фактического присоединения объектов капитального строительства Заявителя к сети газораспределения ГРО, непосредственно к которой или опосредованно через сети иных владельцев, которые не оказывают услуг по транспортировке газа, планируется подключение, посредством осуществления комплекса технических мероприятий, обеспечивающих физическое соединение (контакт) </a:t>
            </a:r>
            <a:r>
              <a:rPr lang="en-US" altLang="ru-RU" sz="1800"/>
              <a:t>g</a:t>
            </a:r>
            <a:r>
              <a:rPr lang="ru-RU" altLang="ru-RU" sz="1800"/>
              <a:t>-тым способом врезки объектов Заявителя и существующего или вновь построенного стального </a:t>
            </a:r>
            <a:r>
              <a:rPr lang="en-US" altLang="ru-RU" sz="1800"/>
              <a:t>i</a:t>
            </a:r>
            <a:r>
              <a:rPr lang="ru-RU" altLang="ru-RU" sz="1800"/>
              <a:t>-того диапазона диаметров (полиэтиленового </a:t>
            </a:r>
            <a:r>
              <a:rPr lang="en-US" altLang="ru-RU" sz="1800"/>
              <a:t>j</a:t>
            </a:r>
            <a:r>
              <a:rPr lang="ru-RU" altLang="ru-RU" sz="1800"/>
              <a:t>-того диапазона диаметров) газопровода </a:t>
            </a:r>
            <a:r>
              <a:rPr lang="en-US" altLang="ru-RU" sz="1800"/>
              <a:t>k</a:t>
            </a:r>
            <a:r>
              <a:rPr lang="ru-RU" altLang="ru-RU" sz="1800"/>
              <a:t>-тым типом прокладки ГРО/иного владельца, которые не оказывают услуг по транспортировке газа, и проведением пуска газа, в расчете на одно подключение (технологическое присоединение).</a:t>
            </a:r>
          </a:p>
          <a:p>
            <a:pPr>
              <a:spcBef>
                <a:spcPct val="0"/>
              </a:spcBef>
              <a:buFontTx/>
              <a:buNone/>
            </a:pPr>
            <a:endParaRPr lang="ru-RU" altLang="ru-RU" sz="2400">
              <a:solidFill>
                <a:schemeClr val="tx1"/>
              </a:solidFill>
            </a:endParaRPr>
          </a:p>
        </p:txBody>
      </p:sp>
      <p:sp>
        <p:nvSpPr>
          <p:cNvPr id="25604" name="TextBox 4">
            <a:extLst>
              <a:ext uri="{FF2B5EF4-FFF2-40B4-BE49-F238E27FC236}">
                <a16:creationId xmlns:a16="http://schemas.microsoft.com/office/drawing/2014/main" id="{00F38E2E-F31C-4E21-BB03-713807D688B8}"/>
              </a:ext>
            </a:extLst>
          </p:cNvPr>
          <p:cNvSpPr txBox="1">
            <a:spLocks noChangeArrowheads="1"/>
          </p:cNvSpPr>
          <p:nvPr/>
        </p:nvSpPr>
        <p:spPr bwMode="auto">
          <a:xfrm>
            <a:off x="560388" y="115888"/>
            <a:ext cx="84963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MS PGothic" panose="020B0600070205080204" pitchFamily="34" charset="-128"/>
              </a:defRPr>
            </a:lvl9pPr>
          </a:lstStyle>
          <a:p>
            <a:pPr algn="ctr">
              <a:spcBef>
                <a:spcPct val="0"/>
              </a:spcBef>
              <a:buFontTx/>
              <a:buNone/>
            </a:pPr>
            <a:r>
              <a:rPr lang="ru-RU" altLang="ru-RU"/>
              <a:t>Устанавливаемые ставки</a:t>
            </a:r>
          </a:p>
        </p:txBody>
      </p:sp>
    </p:spTree>
    <p:extLst>
      <p:ext uri="{BB962C8B-B14F-4D97-AF65-F5344CB8AC3E}">
        <p14:creationId xmlns:p14="http://schemas.microsoft.com/office/powerpoint/2010/main" val="238064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Номер слайда 3">
            <a:extLst>
              <a:ext uri="{FF2B5EF4-FFF2-40B4-BE49-F238E27FC236}">
                <a16:creationId xmlns:a16="http://schemas.microsoft.com/office/drawing/2014/main" id="{A291F0D4-D5AF-4395-998E-9693E459FFC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3399"/>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MS PGothic" panose="020B0600070205080204" pitchFamily="34" charset="-128"/>
              </a:defRPr>
            </a:lvl9pPr>
          </a:lstStyle>
          <a:p>
            <a:pPr>
              <a:spcBef>
                <a:spcPct val="0"/>
              </a:spcBef>
              <a:buFontTx/>
              <a:buNone/>
            </a:pPr>
            <a:fld id="{83EA8174-8963-4C25-9523-5B2D3478B1B6}" type="slidenum">
              <a:rPr lang="ru-RU" altLang="ru-RU" sz="1600" smtClean="0">
                <a:solidFill>
                  <a:srgbClr val="FFFFFF"/>
                </a:solidFill>
              </a:rPr>
              <a:pPr>
                <a:spcBef>
                  <a:spcPct val="0"/>
                </a:spcBef>
                <a:buFontTx/>
                <a:buNone/>
              </a:pPr>
              <a:t>19</a:t>
            </a:fld>
            <a:endParaRPr lang="ru-RU" altLang="ru-RU" sz="1600">
              <a:solidFill>
                <a:srgbClr val="FFFFFF"/>
              </a:solidFill>
            </a:endParaRPr>
          </a:p>
        </p:txBody>
      </p:sp>
      <p:pic>
        <p:nvPicPr>
          <p:cNvPr id="33795" name="Объект 4">
            <a:extLst>
              <a:ext uri="{FF2B5EF4-FFF2-40B4-BE49-F238E27FC236}">
                <a16:creationId xmlns:a16="http://schemas.microsoft.com/office/drawing/2014/main" id="{3C4FAB4C-BA3D-4E2E-964B-5760974FEA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4825" y="4422639"/>
            <a:ext cx="3816350" cy="2149475"/>
          </a:xfrm>
        </p:spPr>
      </p:pic>
      <p:sp>
        <p:nvSpPr>
          <p:cNvPr id="33796" name="TextBox 5">
            <a:extLst>
              <a:ext uri="{FF2B5EF4-FFF2-40B4-BE49-F238E27FC236}">
                <a16:creationId xmlns:a16="http://schemas.microsoft.com/office/drawing/2014/main" id="{69CFBCA1-2712-485B-850F-EBDDC49E92FE}"/>
              </a:ext>
            </a:extLst>
          </p:cNvPr>
          <p:cNvSpPr txBox="1">
            <a:spLocks noChangeArrowheads="1"/>
          </p:cNvSpPr>
          <p:nvPr/>
        </p:nvSpPr>
        <p:spPr bwMode="auto">
          <a:xfrm>
            <a:off x="128588" y="1196975"/>
            <a:ext cx="9361487"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MS PGothic" panose="020B0600070205080204" pitchFamily="34" charset="-128"/>
              </a:defRPr>
            </a:lvl9pPr>
          </a:lstStyle>
          <a:p>
            <a:pPr algn="just">
              <a:spcBef>
                <a:spcPct val="0"/>
              </a:spcBef>
              <a:buFontTx/>
              <a:buNone/>
            </a:pPr>
            <a:r>
              <a:rPr lang="ru-RU" altLang="ru-RU" sz="2400"/>
              <a:t>Плата за технологическое присоединение определяется исходя из стандартизированной тарифной ставки на покрытие расходов ГРО, связанных с проверкой выполнения Заявителем технических условий и осуществлением фактического присоединения объектов капитального строительства Заявителя к сети газораспределения ГРО. (С</a:t>
            </a:r>
            <a:r>
              <a:rPr lang="en-US" altLang="ru-RU" sz="2400" baseline="-25000"/>
              <a:t>7</a:t>
            </a:r>
            <a:r>
              <a:rPr lang="ru-RU" altLang="ru-RU" sz="2400"/>
              <a:t>), при этом для льготных потребителей не выше льготы!</a:t>
            </a:r>
          </a:p>
          <a:p>
            <a:pPr>
              <a:spcBef>
                <a:spcPct val="0"/>
              </a:spcBef>
              <a:buFontTx/>
              <a:buNone/>
            </a:pPr>
            <a:endParaRPr lang="ru-RU" altLang="ru-RU" sz="2400">
              <a:solidFill>
                <a:schemeClr val="tx1"/>
              </a:solidFill>
            </a:endParaRPr>
          </a:p>
        </p:txBody>
      </p:sp>
      <p:sp>
        <p:nvSpPr>
          <p:cNvPr id="33797" name="TextBox 6">
            <a:extLst>
              <a:ext uri="{FF2B5EF4-FFF2-40B4-BE49-F238E27FC236}">
                <a16:creationId xmlns:a16="http://schemas.microsoft.com/office/drawing/2014/main" id="{759C8AFE-3D0A-4AE6-A709-D11CC5430C37}"/>
              </a:ext>
            </a:extLst>
          </p:cNvPr>
          <p:cNvSpPr txBox="1">
            <a:spLocks noChangeArrowheads="1"/>
          </p:cNvSpPr>
          <p:nvPr/>
        </p:nvSpPr>
        <p:spPr bwMode="auto">
          <a:xfrm>
            <a:off x="344488" y="0"/>
            <a:ext cx="9217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MS PGothic" panose="020B0600070205080204" pitchFamily="34" charset="-128"/>
              </a:defRPr>
            </a:lvl9pPr>
          </a:lstStyle>
          <a:p>
            <a:pPr algn="ctr">
              <a:spcBef>
                <a:spcPct val="0"/>
              </a:spcBef>
              <a:buFontTx/>
              <a:buNone/>
            </a:pPr>
            <a:r>
              <a:rPr lang="ru-RU" altLang="ru-RU" sz="2800" dirty="0"/>
              <a:t>Плата за ТП, когда сеть в границах участка</a:t>
            </a:r>
          </a:p>
        </p:txBody>
      </p:sp>
    </p:spTree>
    <p:extLst>
      <p:ext uri="{BB962C8B-B14F-4D97-AF65-F5344CB8AC3E}">
        <p14:creationId xmlns:p14="http://schemas.microsoft.com/office/powerpoint/2010/main" val="3126119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AB34CC3F-C336-43F1-B953-919C3625C8D9}" type="slidenum">
              <a:rPr lang="ru-RU" smtClean="0">
                <a:solidFill>
                  <a:srgbClr val="FFFFFF"/>
                </a:solidFill>
              </a:rPr>
              <a:pPr>
                <a:defRPr/>
              </a:pPr>
              <a:t>2</a:t>
            </a:fld>
            <a:endParaRPr lang="ru-RU" dirty="0">
              <a:solidFill>
                <a:srgbClr val="FFFFFF"/>
              </a:solidFill>
            </a:endParaRPr>
          </a:p>
        </p:txBody>
      </p:sp>
      <p:sp>
        <p:nvSpPr>
          <p:cNvPr id="3" name="TextBox 2"/>
          <p:cNvSpPr txBox="1"/>
          <p:nvPr/>
        </p:nvSpPr>
        <p:spPr>
          <a:xfrm>
            <a:off x="704528" y="15645"/>
            <a:ext cx="8784976" cy="461665"/>
          </a:xfrm>
          <a:prstGeom prst="rect">
            <a:avLst/>
          </a:prstGeom>
          <a:noFill/>
        </p:spPr>
        <p:txBody>
          <a:bodyPr wrap="square" rtlCol="0">
            <a:spAutoFit/>
          </a:bodyPr>
          <a:lstStyle/>
          <a:p>
            <a:pPr algn="ctr"/>
            <a:r>
              <a:rPr lang="ru-RU" sz="2400" dirty="0">
                <a:solidFill>
                  <a:schemeClr val="bg1"/>
                </a:solidFill>
              </a:rPr>
              <a:t>Уточнение понятия точка подключения</a:t>
            </a:r>
          </a:p>
        </p:txBody>
      </p:sp>
      <p:sp>
        <p:nvSpPr>
          <p:cNvPr id="4" name="TextBox 3"/>
          <p:cNvSpPr txBox="1"/>
          <p:nvPr/>
        </p:nvSpPr>
        <p:spPr>
          <a:xfrm>
            <a:off x="60338" y="980728"/>
            <a:ext cx="9717197" cy="646331"/>
          </a:xfrm>
          <a:prstGeom prst="rect">
            <a:avLst/>
          </a:prstGeom>
          <a:noFill/>
        </p:spPr>
        <p:txBody>
          <a:bodyPr wrap="square" rtlCol="0">
            <a:spAutoFit/>
          </a:bodyPr>
          <a:lstStyle/>
          <a:p>
            <a:pPr algn="just"/>
            <a:r>
              <a:rPr lang="ru-RU" dirty="0">
                <a:solidFill>
                  <a:schemeClr val="tx1"/>
                </a:solidFill>
              </a:rPr>
              <a:t>«точка подключения» - это место соединения сети газораспределения исполнителя с сетью газопотребления или газораспределения заявителя</a:t>
            </a:r>
          </a:p>
        </p:txBody>
      </p:sp>
      <p:pic>
        <p:nvPicPr>
          <p:cNvPr id="6" name="Рисунок 5"/>
          <p:cNvPicPr>
            <a:picLocks noChangeAspect="1"/>
          </p:cNvPicPr>
          <p:nvPr/>
        </p:nvPicPr>
        <p:blipFill>
          <a:blip r:embed="rId2"/>
          <a:stretch>
            <a:fillRect/>
          </a:stretch>
        </p:blipFill>
        <p:spPr>
          <a:xfrm>
            <a:off x="272480" y="1696574"/>
            <a:ext cx="4238625" cy="2514600"/>
          </a:xfrm>
          <a:prstGeom prst="rect">
            <a:avLst/>
          </a:prstGeom>
        </p:spPr>
      </p:pic>
      <p:pic>
        <p:nvPicPr>
          <p:cNvPr id="7" name="Рисунок 6"/>
          <p:cNvPicPr>
            <a:picLocks noChangeAspect="1"/>
          </p:cNvPicPr>
          <p:nvPr/>
        </p:nvPicPr>
        <p:blipFill>
          <a:blip r:embed="rId3"/>
          <a:stretch>
            <a:fillRect/>
          </a:stretch>
        </p:blipFill>
        <p:spPr>
          <a:xfrm>
            <a:off x="4946950" y="1696575"/>
            <a:ext cx="4462724" cy="2514600"/>
          </a:xfrm>
          <a:prstGeom prst="rect">
            <a:avLst/>
          </a:prstGeom>
        </p:spPr>
      </p:pic>
      <p:pic>
        <p:nvPicPr>
          <p:cNvPr id="9" name="Рисунок 8">
            <a:extLst>
              <a:ext uri="{FF2B5EF4-FFF2-40B4-BE49-F238E27FC236}">
                <a16:creationId xmlns:a16="http://schemas.microsoft.com/office/drawing/2014/main" id="{42E5BCC1-07CA-4314-A505-023F4D1BFD7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40895" l="0" r="38542"/>
                    </a14:imgEffect>
                  </a14:imgLayer>
                </a14:imgProps>
              </a:ext>
            </a:extLst>
          </a:blip>
          <a:srcRect t="-379" r="61206" b="1"/>
          <a:stretch/>
        </p:blipFill>
        <p:spPr>
          <a:xfrm>
            <a:off x="1208584" y="4280689"/>
            <a:ext cx="4104456" cy="5973902"/>
          </a:xfrm>
          <a:prstGeom prst="rect">
            <a:avLst/>
          </a:prstGeom>
        </p:spPr>
      </p:pic>
      <p:sp>
        <p:nvSpPr>
          <p:cNvPr id="10" name="TextBox 9">
            <a:extLst>
              <a:ext uri="{FF2B5EF4-FFF2-40B4-BE49-F238E27FC236}">
                <a16:creationId xmlns:a16="http://schemas.microsoft.com/office/drawing/2014/main" id="{4EEFDFD8-37F5-42D5-A891-B5531778529C}"/>
              </a:ext>
            </a:extLst>
          </p:cNvPr>
          <p:cNvSpPr txBox="1"/>
          <p:nvPr/>
        </p:nvSpPr>
        <p:spPr>
          <a:xfrm>
            <a:off x="5715878" y="4553276"/>
            <a:ext cx="3096344" cy="1754326"/>
          </a:xfrm>
          <a:prstGeom prst="rect">
            <a:avLst/>
          </a:prstGeom>
          <a:noFill/>
        </p:spPr>
        <p:txBody>
          <a:bodyPr wrap="square" rtlCol="0">
            <a:spAutoFit/>
          </a:bodyPr>
          <a:lstStyle/>
          <a:p>
            <a:r>
              <a:rPr lang="ru-RU" dirty="0"/>
              <a:t>Если есть согласие на подключение к газопроводу, но нет согласия на строительство сетей в границах основного абонента</a:t>
            </a:r>
          </a:p>
        </p:txBody>
      </p:sp>
    </p:spTree>
    <p:extLst>
      <p:ext uri="{BB962C8B-B14F-4D97-AF65-F5344CB8AC3E}">
        <p14:creationId xmlns:p14="http://schemas.microsoft.com/office/powerpoint/2010/main" val="2886377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ъект 2">
            <a:extLst>
              <a:ext uri="{FF2B5EF4-FFF2-40B4-BE49-F238E27FC236}">
                <a16:creationId xmlns:a16="http://schemas.microsoft.com/office/drawing/2014/main" id="{90B86F3A-F773-431A-BE3E-3088BD0C2E10}"/>
              </a:ext>
            </a:extLst>
          </p:cNvPr>
          <p:cNvSpPr>
            <a:spLocks noGrp="1" noChangeArrowheads="1"/>
          </p:cNvSpPr>
          <p:nvPr>
            <p:ph idx="1"/>
          </p:nvPr>
        </p:nvSpPr>
        <p:spPr>
          <a:xfrm>
            <a:off x="242888" y="908050"/>
            <a:ext cx="8915400" cy="4525963"/>
          </a:xfrm>
        </p:spPr>
        <p:txBody>
          <a:bodyPr/>
          <a:lstStyle/>
          <a:p>
            <a:pPr algn="just"/>
            <a:r>
              <a:rPr lang="ru-RU" altLang="ru-RU" sz="2400"/>
              <a:t>В случае необходимости увеличения максимального часового расхода газа ранее подключенного к сети газораспределения объекта капитального строительства, при этом не требуется строительство (реконструкции) сети газораспределения до границ земельного участка заявителя, плата за технологическое присоединение определяется исходя из стандартизированной тарифной ставки на покрытие расходов ГРО, связанных с проверкой выполнения Заявителем технических условий.</a:t>
            </a:r>
          </a:p>
          <a:p>
            <a:endParaRPr lang="ru-RU" altLang="ru-RU" sz="2400"/>
          </a:p>
        </p:txBody>
      </p:sp>
      <p:sp>
        <p:nvSpPr>
          <p:cNvPr id="34819" name="Номер слайда 3">
            <a:extLst>
              <a:ext uri="{FF2B5EF4-FFF2-40B4-BE49-F238E27FC236}">
                <a16:creationId xmlns:a16="http://schemas.microsoft.com/office/drawing/2014/main" id="{EABF69E3-E0DC-414B-8030-C52240DA34C7}"/>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E2966B0-6DC0-48B5-B85C-AF9C5048C53A}" type="slidenum">
              <a:rPr lang="ru-RU" altLang="ru-RU" sz="1600" smtClean="0">
                <a:solidFill>
                  <a:srgbClr val="FFFFFF"/>
                </a:solidFill>
              </a:rPr>
              <a:pPr/>
              <a:t>20</a:t>
            </a:fld>
            <a:endParaRPr lang="ru-RU" altLang="ru-RU" sz="1600">
              <a:solidFill>
                <a:srgbClr val="FFFFFF"/>
              </a:solidFill>
            </a:endParaRPr>
          </a:p>
        </p:txBody>
      </p:sp>
      <p:pic>
        <p:nvPicPr>
          <p:cNvPr id="34820" name="Объект 4">
            <a:extLst>
              <a:ext uri="{FF2B5EF4-FFF2-40B4-BE49-F238E27FC236}">
                <a16:creationId xmlns:a16="http://schemas.microsoft.com/office/drawing/2014/main" id="{ECAAE537-D87A-41AB-A03F-DC3EE0917B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32275" y="4359275"/>
            <a:ext cx="381635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7819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3"/>
          <p:cNvPicPr>
            <a:picLocks noChangeAspect="1" noChangeArrowheads="1"/>
          </p:cNvPicPr>
          <p:nvPr/>
        </p:nvPicPr>
        <p:blipFill>
          <a:blip r:embed="rId2" cstate="print"/>
          <a:srcRect/>
          <a:stretch>
            <a:fillRect/>
          </a:stretch>
        </p:blipFill>
        <p:spPr bwMode="auto">
          <a:xfrm>
            <a:off x="381000" y="0"/>
            <a:ext cx="9144000" cy="908050"/>
          </a:xfrm>
          <a:prstGeom prst="rect">
            <a:avLst/>
          </a:prstGeom>
          <a:noFill/>
          <a:ln w="9525">
            <a:noFill/>
            <a:miter lim="800000"/>
            <a:headEnd/>
            <a:tailEnd/>
          </a:ln>
        </p:spPr>
      </p:pic>
      <p:sp>
        <p:nvSpPr>
          <p:cNvPr id="8" name="Номер слайда 7"/>
          <p:cNvSpPr txBox="1">
            <a:spLocks noGrp="1"/>
          </p:cNvSpPr>
          <p:nvPr/>
        </p:nvSpPr>
        <p:spPr>
          <a:xfrm>
            <a:off x="6934200" y="6356351"/>
            <a:ext cx="2133600" cy="365125"/>
          </a:xfrm>
          <a:prstGeom prst="rect">
            <a:avLst/>
          </a:prstGeom>
          <a:noFill/>
        </p:spPr>
        <p:txBody>
          <a:bodyPr anchor="ctr"/>
          <a:lstStyle/>
          <a:p>
            <a:pPr algn="r">
              <a:defRPr/>
            </a:pPr>
            <a:fld id="{A29026A5-9898-4BEA-A99E-C2233546D228}" type="slidenum">
              <a:rPr lang="ru-RU" sz="1200">
                <a:solidFill>
                  <a:prstClr val="black">
                    <a:tint val="75000"/>
                  </a:prstClr>
                </a:solidFill>
              </a:rPr>
              <a:pPr algn="r">
                <a:defRPr/>
              </a:pPr>
              <a:t>21</a:t>
            </a:fld>
            <a:endParaRPr lang="ru-RU" sz="1200" dirty="0">
              <a:solidFill>
                <a:prstClr val="black">
                  <a:tint val="75000"/>
                </a:prstClr>
              </a:solidFill>
            </a:endParaRPr>
          </a:p>
        </p:txBody>
      </p:sp>
      <p:sp>
        <p:nvSpPr>
          <p:cNvPr id="57347" name="Rectangle 7"/>
          <p:cNvSpPr>
            <a:spLocks noChangeArrowheads="1"/>
          </p:cNvSpPr>
          <p:nvPr/>
        </p:nvSpPr>
        <p:spPr bwMode="auto">
          <a:xfrm>
            <a:off x="381000" y="-802204"/>
            <a:ext cx="184731" cy="369332"/>
          </a:xfrm>
          <a:prstGeom prst="rect">
            <a:avLst/>
          </a:prstGeom>
          <a:noFill/>
          <a:ln w="9525">
            <a:noFill/>
            <a:miter lim="800000"/>
            <a:headEnd/>
            <a:tailEnd/>
          </a:ln>
        </p:spPr>
        <p:txBody>
          <a:bodyPr wrap="none" anchor="ctr">
            <a:spAutoFit/>
          </a:bodyPr>
          <a:lstStyle/>
          <a:p>
            <a:pPr fontAlgn="base">
              <a:spcBef>
                <a:spcPct val="0"/>
              </a:spcBef>
              <a:spcAft>
                <a:spcPct val="0"/>
              </a:spcAft>
            </a:pPr>
            <a:endParaRPr lang="ru-RU">
              <a:solidFill>
                <a:prstClr val="black"/>
              </a:solidFill>
              <a:cs typeface="Arial" charset="0"/>
            </a:endParaRPr>
          </a:p>
        </p:txBody>
      </p:sp>
      <p:sp>
        <p:nvSpPr>
          <p:cNvPr id="57348" name="Rectangle 261"/>
          <p:cNvSpPr>
            <a:spLocks noChangeArrowheads="1"/>
          </p:cNvSpPr>
          <p:nvPr/>
        </p:nvSpPr>
        <p:spPr bwMode="auto">
          <a:xfrm>
            <a:off x="381001" y="908051"/>
            <a:ext cx="8316913" cy="366713"/>
          </a:xfrm>
          <a:prstGeom prst="rect">
            <a:avLst/>
          </a:prstGeom>
          <a:noFill/>
          <a:ln w="9525">
            <a:noFill/>
            <a:miter lim="800000"/>
            <a:headEnd/>
            <a:tailEnd/>
          </a:ln>
        </p:spPr>
        <p:txBody>
          <a:bodyPr>
            <a:spAutoFit/>
          </a:bodyPr>
          <a:lstStyle/>
          <a:p>
            <a:pPr fontAlgn="base">
              <a:spcBef>
                <a:spcPct val="0"/>
              </a:spcBef>
              <a:spcAft>
                <a:spcPct val="0"/>
              </a:spcAft>
            </a:pPr>
            <a:endParaRPr lang="ru-RU">
              <a:solidFill>
                <a:prstClr val="black"/>
              </a:solidFill>
              <a:latin typeface="Arial" charset="0"/>
              <a:cs typeface="Arial" charset="0"/>
            </a:endParaRPr>
          </a:p>
        </p:txBody>
      </p:sp>
      <p:sp>
        <p:nvSpPr>
          <p:cNvPr id="57349" name="Прямоугольник с одним скругленным углом 11"/>
          <p:cNvSpPr>
            <a:spLocks noChangeArrowheads="1"/>
          </p:cNvSpPr>
          <p:nvPr/>
        </p:nvSpPr>
        <p:spPr bwMode="auto">
          <a:xfrm>
            <a:off x="631825" y="1163638"/>
            <a:ext cx="8642350" cy="4857750"/>
          </a:xfrm>
          <a:custGeom>
            <a:avLst/>
            <a:gdLst>
              <a:gd name="T0" fmla="*/ 14802609 w 7038975"/>
              <a:gd name="T1" fmla="*/ 0 h 2447925"/>
              <a:gd name="T2" fmla="*/ 0 w 7038975"/>
              <a:gd name="T3" fmla="*/ 2147483647 h 2447925"/>
              <a:gd name="T4" fmla="*/ 14802609 w 7038975"/>
              <a:gd name="T5" fmla="*/ 2147483647 h 2447925"/>
              <a:gd name="T6" fmla="*/ 29605120 w 7038975"/>
              <a:gd name="T7" fmla="*/ 2147483647 h 2447925"/>
              <a:gd name="T8" fmla="*/ 17694720 60000 65536"/>
              <a:gd name="T9" fmla="*/ 11796480 60000 65536"/>
              <a:gd name="T10" fmla="*/ 5898240 60000 65536"/>
              <a:gd name="T11" fmla="*/ 0 60000 65536"/>
              <a:gd name="T12" fmla="*/ 0 w 7038975"/>
              <a:gd name="T13" fmla="*/ 0 h 2447925"/>
              <a:gd name="T14" fmla="*/ 6919479 w 7038975"/>
              <a:gd name="T15" fmla="*/ 2447925 h 2447925"/>
            </a:gdLst>
            <a:ahLst/>
            <a:cxnLst>
              <a:cxn ang="T8">
                <a:pos x="T0" y="T1"/>
              </a:cxn>
              <a:cxn ang="T9">
                <a:pos x="T2" y="T3"/>
              </a:cxn>
              <a:cxn ang="T10">
                <a:pos x="T4" y="T5"/>
              </a:cxn>
              <a:cxn ang="T11">
                <a:pos x="T6" y="T7"/>
              </a:cxn>
            </a:cxnLst>
            <a:rect l="T12" t="T13" r="T14" b="T15"/>
            <a:pathLst>
              <a:path w="7038975" h="2447925">
                <a:moveTo>
                  <a:pt x="0" y="0"/>
                </a:moveTo>
                <a:lnTo>
                  <a:pt x="6630979" y="0"/>
                </a:lnTo>
                <a:lnTo>
                  <a:pt x="6630978" y="0"/>
                </a:lnTo>
                <a:cubicBezTo>
                  <a:pt x="6856308" y="0"/>
                  <a:pt x="7038975" y="182666"/>
                  <a:pt x="7038975" y="407996"/>
                </a:cubicBezTo>
                <a:cubicBezTo>
                  <a:pt x="7038975" y="407996"/>
                  <a:pt x="7038974" y="407996"/>
                  <a:pt x="7038974" y="407996"/>
                </a:cubicBezTo>
                <a:lnTo>
                  <a:pt x="7038975" y="2447925"/>
                </a:lnTo>
                <a:lnTo>
                  <a:pt x="0" y="2447925"/>
                </a:lnTo>
                <a:close/>
              </a:path>
            </a:pathLst>
          </a:custGeom>
          <a:noFill/>
          <a:ln w="25400" algn="ctr">
            <a:noFill/>
            <a:miter lim="800000"/>
            <a:headEnd/>
            <a:tailEnd/>
          </a:ln>
        </p:spPr>
        <p:txBody>
          <a:bodyPr anchor="ctr"/>
          <a:lstStyle/>
          <a:p>
            <a:pPr algn="ctr" fontAlgn="base">
              <a:spcBef>
                <a:spcPct val="0"/>
              </a:spcBef>
              <a:spcAft>
                <a:spcPct val="0"/>
              </a:spcAft>
            </a:pPr>
            <a:r>
              <a:rPr lang="ru-RU" sz="4800" dirty="0">
                <a:solidFill>
                  <a:srgbClr val="000099"/>
                </a:solidFill>
                <a:latin typeface="Arial" charset="0"/>
              </a:rPr>
              <a:t>Спасибо за внимание!</a:t>
            </a:r>
          </a:p>
        </p:txBody>
      </p:sp>
    </p:spTree>
    <p:extLst>
      <p:ext uri="{BB962C8B-B14F-4D97-AF65-F5344CB8AC3E}">
        <p14:creationId xmlns:p14="http://schemas.microsoft.com/office/powerpoint/2010/main" val="263849119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DE507B3-CAA0-43A1-B7F5-567061DF608C}"/>
              </a:ext>
            </a:extLst>
          </p:cNvPr>
          <p:cNvSpPr>
            <a:spLocks noGrp="1"/>
          </p:cNvSpPr>
          <p:nvPr>
            <p:ph type="sldNum" sz="quarter" idx="10"/>
          </p:nvPr>
        </p:nvSpPr>
        <p:spPr/>
        <p:txBody>
          <a:bodyPr/>
          <a:lstStyle/>
          <a:p>
            <a:pPr>
              <a:defRPr/>
            </a:pPr>
            <a:fld id="{AB34CC3F-C336-43F1-B953-919C3625C8D9}" type="slidenum">
              <a:rPr lang="ru-RU" smtClean="0">
                <a:solidFill>
                  <a:srgbClr val="FFFFFF"/>
                </a:solidFill>
              </a:rPr>
              <a:pPr>
                <a:defRPr/>
              </a:pPr>
              <a:t>3</a:t>
            </a:fld>
            <a:endParaRPr lang="ru-RU" dirty="0">
              <a:solidFill>
                <a:srgbClr val="FFFFFF"/>
              </a:solidFill>
            </a:endParaRPr>
          </a:p>
        </p:txBody>
      </p:sp>
      <p:sp>
        <p:nvSpPr>
          <p:cNvPr id="3" name="Прямоугольник 2">
            <a:extLst>
              <a:ext uri="{FF2B5EF4-FFF2-40B4-BE49-F238E27FC236}">
                <a16:creationId xmlns:a16="http://schemas.microsoft.com/office/drawing/2014/main" id="{6CC05C09-E709-4B42-836E-CD01738AC23C}"/>
              </a:ext>
            </a:extLst>
          </p:cNvPr>
          <p:cNvSpPr/>
          <p:nvPr/>
        </p:nvSpPr>
        <p:spPr>
          <a:xfrm>
            <a:off x="128464" y="908720"/>
            <a:ext cx="9937104" cy="4044377"/>
          </a:xfrm>
          <a:prstGeom prst="rect">
            <a:avLst/>
          </a:prstGeom>
        </p:spPr>
        <p:txBody>
          <a:bodyPr wrap="square">
            <a:spAutoFit/>
          </a:bodyPr>
          <a:lstStyle/>
          <a:p>
            <a:pPr algn="just">
              <a:lnSpc>
                <a:spcPct val="107000"/>
              </a:lnSpc>
              <a:spcAft>
                <a:spcPts val="0"/>
              </a:spcAft>
            </a:pPr>
            <a:r>
              <a:rPr lang="ru-RU" sz="1600" dirty="0">
                <a:solidFill>
                  <a:schemeClr val="tx1"/>
                </a:solidFill>
                <a:latin typeface="+mj-lt"/>
                <a:ea typeface="Times New Roman" panose="02020603050405020304" pitchFamily="18" charset="0"/>
                <a:cs typeface="Times New Roman" panose="02020603050405020304" pitchFamily="18" charset="0"/>
              </a:rPr>
              <a:t>«исполнитель» - газораспределительная организация, владеющая на праве собственности или на ином законном основании сетью газораспределения, к которой планируется подключение (технологическое присоединение) объекта капитального строительства или сети газораспределения заявителей, а в случае если подключение возможно к существующим сетям газораспределения или газопотребления основных абонентов, то газораспределительная организация, с сетями которой технологически связаны сети газораспределения или газопотребления, к которым планируется подключение объектов капитального строительства заявителей, в том числе через сети других основных абонентов;</a:t>
            </a:r>
          </a:p>
          <a:p>
            <a:pPr algn="just">
              <a:lnSpc>
                <a:spcPct val="107000"/>
              </a:lnSpc>
              <a:spcAft>
                <a:spcPts val="0"/>
              </a:spcAft>
            </a:pPr>
            <a:endParaRPr lang="ru-RU" sz="1600" dirty="0">
              <a:solidFill>
                <a:schemeClr val="tx1"/>
              </a:solidFill>
              <a:latin typeface="+mj-lt"/>
              <a:ea typeface="Calibri" panose="020F0502020204030204" pitchFamily="34" charset="0"/>
              <a:cs typeface="Times New Roman" panose="02020603050405020304" pitchFamily="18" charset="0"/>
            </a:endParaRPr>
          </a:p>
          <a:p>
            <a:pPr algn="just">
              <a:lnSpc>
                <a:spcPct val="107000"/>
              </a:lnSpc>
              <a:spcAft>
                <a:spcPts val="0"/>
              </a:spcAft>
            </a:pPr>
            <a:r>
              <a:rPr lang="ru-RU" sz="1600" dirty="0">
                <a:solidFill>
                  <a:schemeClr val="tx1"/>
                </a:solidFill>
                <a:latin typeface="+mj-lt"/>
                <a:ea typeface="Calibri" panose="020F0502020204030204" pitchFamily="34" charset="0"/>
                <a:cs typeface="Times New Roman" panose="02020603050405020304" pitchFamily="18" charset="0"/>
              </a:rPr>
              <a:t> </a:t>
            </a:r>
            <a:r>
              <a:rPr lang="ru-RU" sz="1600" dirty="0">
                <a:solidFill>
                  <a:schemeClr val="tx1"/>
                </a:solidFill>
                <a:latin typeface="+mj-lt"/>
                <a:ea typeface="Times New Roman" panose="02020603050405020304" pitchFamily="18" charset="0"/>
                <a:cs typeface="Times New Roman" panose="02020603050405020304" pitchFamily="18" charset="0"/>
              </a:rPr>
              <a:t>«фактическое присоединение» - комплекс технических мероприятий, </a:t>
            </a:r>
            <a:r>
              <a:rPr lang="ru-RU" sz="1600" spc="-5" dirty="0">
                <a:solidFill>
                  <a:schemeClr val="tx1"/>
                </a:solidFill>
                <a:latin typeface="+mj-lt"/>
                <a:ea typeface="Times New Roman" panose="02020603050405020304" pitchFamily="18" charset="0"/>
                <a:cs typeface="Times New Roman" panose="02020603050405020304" pitchFamily="18" charset="0"/>
              </a:rPr>
              <a:t>обеспечивающих физическое соединение (контакт) сети газораспределения исполнителя или сети газораспределения и (или) сети газопотребления </a:t>
            </a:r>
            <a:r>
              <a:rPr lang="ru-RU" sz="1600" dirty="0">
                <a:solidFill>
                  <a:schemeClr val="tx1"/>
                </a:solidFill>
                <a:latin typeface="+mj-lt"/>
                <a:ea typeface="Times New Roman" panose="02020603050405020304" pitchFamily="18" charset="0"/>
                <a:cs typeface="Times New Roman" panose="02020603050405020304" pitchFamily="18" charset="0"/>
              </a:rPr>
              <a:t>основного абонента с сетью газопотребления объекта капитального строительства заявителя с осуществлением пуска газа в газоиспользующее оборудование Заявителя.</a:t>
            </a:r>
            <a:r>
              <a:rPr lang="ru-RU" sz="1600" dirty="0">
                <a:solidFill>
                  <a:schemeClr val="tx1"/>
                </a:solidFill>
                <a:latin typeface="+mj-lt"/>
                <a:ea typeface="Calibri" panose="020F0502020204030204" pitchFamily="34" charset="0"/>
                <a:cs typeface="Times New Roman" panose="02020603050405020304" pitchFamily="18" charset="0"/>
              </a:rPr>
              <a:t>»;</a:t>
            </a:r>
            <a:endParaRPr lang="ru-RU" sz="1600" dirty="0">
              <a:solidFill>
                <a:schemeClr val="tx1"/>
              </a:solidFill>
              <a:effectLst/>
              <a:latin typeface="+mj-lt"/>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4156233C-7B39-4876-82B7-BF4192A1BBB4}"/>
              </a:ext>
            </a:extLst>
          </p:cNvPr>
          <p:cNvPicPr>
            <a:picLocks noChangeAspect="1"/>
          </p:cNvPicPr>
          <p:nvPr/>
        </p:nvPicPr>
        <p:blipFill>
          <a:blip r:embed="rId2"/>
          <a:stretch>
            <a:fillRect/>
          </a:stretch>
        </p:blipFill>
        <p:spPr>
          <a:xfrm>
            <a:off x="6921651" y="4705321"/>
            <a:ext cx="1868205" cy="1855271"/>
          </a:xfrm>
          <a:prstGeom prst="rect">
            <a:avLst/>
          </a:prstGeom>
        </p:spPr>
      </p:pic>
    </p:spTree>
    <p:extLst>
      <p:ext uri="{BB962C8B-B14F-4D97-AF65-F5344CB8AC3E}">
        <p14:creationId xmlns:p14="http://schemas.microsoft.com/office/powerpoint/2010/main" val="2740542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954AFFA-2544-4388-87E6-3C4E79495C13}"/>
              </a:ext>
            </a:extLst>
          </p:cNvPr>
          <p:cNvSpPr>
            <a:spLocks noGrp="1"/>
          </p:cNvSpPr>
          <p:nvPr>
            <p:ph type="sldNum" sz="quarter" idx="10"/>
          </p:nvPr>
        </p:nvSpPr>
        <p:spPr/>
        <p:txBody>
          <a:bodyPr/>
          <a:lstStyle/>
          <a:p>
            <a:pPr>
              <a:defRPr/>
            </a:pPr>
            <a:fld id="{AB34CC3F-C336-43F1-B953-919C3625C8D9}" type="slidenum">
              <a:rPr lang="ru-RU" smtClean="0">
                <a:solidFill>
                  <a:srgbClr val="FFFFFF"/>
                </a:solidFill>
              </a:rPr>
              <a:pPr>
                <a:defRPr/>
              </a:pPr>
              <a:t>4</a:t>
            </a:fld>
            <a:endParaRPr lang="ru-RU" dirty="0">
              <a:solidFill>
                <a:srgbClr val="FFFFFF"/>
              </a:solidFill>
            </a:endParaRPr>
          </a:p>
        </p:txBody>
      </p:sp>
      <p:sp>
        <p:nvSpPr>
          <p:cNvPr id="3" name="TextBox 2">
            <a:extLst>
              <a:ext uri="{FF2B5EF4-FFF2-40B4-BE49-F238E27FC236}">
                <a16:creationId xmlns:a16="http://schemas.microsoft.com/office/drawing/2014/main" id="{EA0E5978-DA2D-4CAE-BF7A-571B36B10947}"/>
              </a:ext>
            </a:extLst>
          </p:cNvPr>
          <p:cNvSpPr txBox="1"/>
          <p:nvPr/>
        </p:nvSpPr>
        <p:spPr>
          <a:xfrm>
            <a:off x="560512" y="188640"/>
            <a:ext cx="7992888" cy="523220"/>
          </a:xfrm>
          <a:prstGeom prst="rect">
            <a:avLst/>
          </a:prstGeom>
          <a:noFill/>
        </p:spPr>
        <p:txBody>
          <a:bodyPr wrap="square" rtlCol="0">
            <a:spAutoFit/>
          </a:bodyPr>
          <a:lstStyle/>
          <a:p>
            <a:pPr algn="ctr"/>
            <a:r>
              <a:rPr lang="ru-RU" sz="2800" dirty="0">
                <a:solidFill>
                  <a:schemeClr val="tx1"/>
                </a:solidFill>
              </a:rPr>
              <a:t>Категории заявителей</a:t>
            </a:r>
          </a:p>
        </p:txBody>
      </p:sp>
      <p:sp>
        <p:nvSpPr>
          <p:cNvPr id="4" name="TextBox 3">
            <a:extLst>
              <a:ext uri="{FF2B5EF4-FFF2-40B4-BE49-F238E27FC236}">
                <a16:creationId xmlns:a16="http://schemas.microsoft.com/office/drawing/2014/main" id="{0D4A0C81-91FC-4900-8284-5A1CCD1C8170}"/>
              </a:ext>
            </a:extLst>
          </p:cNvPr>
          <p:cNvSpPr txBox="1"/>
          <p:nvPr/>
        </p:nvSpPr>
        <p:spPr>
          <a:xfrm>
            <a:off x="128464" y="908720"/>
            <a:ext cx="9289032" cy="5632311"/>
          </a:xfrm>
          <a:prstGeom prst="rect">
            <a:avLst/>
          </a:prstGeom>
          <a:noFill/>
        </p:spPr>
        <p:txBody>
          <a:bodyPr wrap="square" rtlCol="0">
            <a:spAutoFit/>
          </a:bodyPr>
          <a:lstStyle/>
          <a:p>
            <a:pPr algn="just"/>
            <a:r>
              <a:rPr lang="ru-RU" dirty="0">
                <a:solidFill>
                  <a:srgbClr val="002060"/>
                </a:solidFill>
              </a:rPr>
              <a:t>1 категория – МЧРГ </a:t>
            </a:r>
            <a:r>
              <a:rPr lang="en-US" dirty="0">
                <a:solidFill>
                  <a:srgbClr val="002060"/>
                </a:solidFill>
              </a:rPr>
              <a:t>&lt; 20 </a:t>
            </a:r>
            <a:r>
              <a:rPr lang="ru-RU" dirty="0">
                <a:solidFill>
                  <a:srgbClr val="002060"/>
                </a:solidFill>
              </a:rPr>
              <a:t>м3 при условии, что расстояние до сети с проектным рабочим давлением не более 0,3 МПа, измеряемое по прямой линии составляет не более 200 метров и сами мероприятия предполагают строительство исполнителем до точки подключения газопроводов-вводов (без необходимости выполнения мероприятий по прокладке газопроводов бестраншейным способом) и устройства домового регуляторного пункта (при необходимости), за исключением случаев, когда плата за ТП по ИП</a:t>
            </a:r>
          </a:p>
          <a:p>
            <a:pPr algn="just"/>
            <a:endParaRPr lang="ru-RU" dirty="0">
              <a:solidFill>
                <a:srgbClr val="002060"/>
              </a:solidFill>
            </a:endParaRPr>
          </a:p>
          <a:p>
            <a:pPr algn="just"/>
            <a:r>
              <a:rPr lang="en-US" dirty="0">
                <a:solidFill>
                  <a:srgbClr val="002060"/>
                </a:solidFill>
              </a:rPr>
              <a:t>2</a:t>
            </a:r>
            <a:r>
              <a:rPr lang="ru-RU" dirty="0">
                <a:solidFill>
                  <a:srgbClr val="002060"/>
                </a:solidFill>
              </a:rPr>
              <a:t> категория – МЧРГ </a:t>
            </a:r>
            <a:r>
              <a:rPr lang="en-US" dirty="0">
                <a:solidFill>
                  <a:srgbClr val="002060"/>
                </a:solidFill>
              </a:rPr>
              <a:t>&lt;</a:t>
            </a:r>
            <a:r>
              <a:rPr lang="ru-RU" dirty="0">
                <a:solidFill>
                  <a:srgbClr val="002060"/>
                </a:solidFill>
              </a:rPr>
              <a:t> 500 м3 и (или) проектное рабочее давление в присоединяемом газопроводе -</a:t>
            </a:r>
            <a:r>
              <a:rPr lang="en-US" dirty="0">
                <a:solidFill>
                  <a:srgbClr val="002060"/>
                </a:solidFill>
              </a:rPr>
              <a:t>&lt;</a:t>
            </a:r>
            <a:r>
              <a:rPr lang="ru-RU" dirty="0">
                <a:solidFill>
                  <a:srgbClr val="002060"/>
                </a:solidFill>
              </a:rPr>
              <a:t> 0,6 МПа, в случаях, когда протяженность строящейся (реконструируемой) сети газораспределения до точки подключения</a:t>
            </a:r>
            <a:r>
              <a:rPr lang="en-US" dirty="0">
                <a:solidFill>
                  <a:srgbClr val="002060"/>
                </a:solidFill>
              </a:rPr>
              <a:t> </a:t>
            </a:r>
            <a:r>
              <a:rPr lang="ru-RU" dirty="0">
                <a:solidFill>
                  <a:srgbClr val="002060"/>
                </a:solidFill>
              </a:rPr>
              <a:t>составляет </a:t>
            </a:r>
            <a:r>
              <a:rPr lang="en-US" dirty="0">
                <a:solidFill>
                  <a:srgbClr val="002060"/>
                </a:solidFill>
              </a:rPr>
              <a:t>&lt; </a:t>
            </a:r>
            <a:r>
              <a:rPr lang="ru-RU" dirty="0">
                <a:solidFill>
                  <a:srgbClr val="002060"/>
                </a:solidFill>
              </a:rPr>
              <a:t>500 м в село/ 300 м </a:t>
            </a:r>
            <a:r>
              <a:rPr lang="en-US" dirty="0">
                <a:solidFill>
                  <a:srgbClr val="002060"/>
                </a:solidFill>
              </a:rPr>
              <a:t>(</a:t>
            </a:r>
            <a:r>
              <a:rPr lang="ru-RU" dirty="0">
                <a:solidFill>
                  <a:srgbClr val="002060"/>
                </a:solidFill>
              </a:rPr>
              <a:t>город) и (или) указанная сеть газораспределения пролегает по территории не более чем одного МО , за исключением случаев, когда плата за ТП по ИП.</a:t>
            </a:r>
          </a:p>
          <a:p>
            <a:pPr algn="just"/>
            <a:endParaRPr lang="ru-RU" dirty="0">
              <a:solidFill>
                <a:srgbClr val="002060"/>
              </a:solidFill>
            </a:endParaRPr>
          </a:p>
          <a:p>
            <a:pPr algn="just"/>
            <a:r>
              <a:rPr lang="ru-RU" dirty="0">
                <a:solidFill>
                  <a:srgbClr val="002060"/>
                </a:solidFill>
              </a:rPr>
              <a:t>3 категория МЧРГ </a:t>
            </a:r>
            <a:r>
              <a:rPr lang="en-US" dirty="0">
                <a:solidFill>
                  <a:srgbClr val="002060"/>
                </a:solidFill>
              </a:rPr>
              <a:t>&lt;</a:t>
            </a:r>
            <a:r>
              <a:rPr lang="ru-RU" dirty="0">
                <a:solidFill>
                  <a:srgbClr val="002060"/>
                </a:solidFill>
              </a:rPr>
              <a:t> 500 м3 и (или) проектное рабочее давление в присоединяемом газопроводе -</a:t>
            </a:r>
            <a:r>
              <a:rPr lang="en-US" dirty="0">
                <a:solidFill>
                  <a:srgbClr val="002060"/>
                </a:solidFill>
              </a:rPr>
              <a:t>&lt;</a:t>
            </a:r>
            <a:r>
              <a:rPr lang="ru-RU" dirty="0">
                <a:solidFill>
                  <a:srgbClr val="002060"/>
                </a:solidFill>
              </a:rPr>
              <a:t> 0,6 МПа, в случаях, когда протяженность строящейся (реконструируемой) сети газораспределения до точки подключения, измеряемая по прямой линии (наименьшее расстояние), составляет </a:t>
            </a:r>
            <a:r>
              <a:rPr lang="en-US" dirty="0">
                <a:solidFill>
                  <a:srgbClr val="002060"/>
                </a:solidFill>
              </a:rPr>
              <a:t>&gt;</a:t>
            </a:r>
            <a:r>
              <a:rPr lang="ru-RU" dirty="0">
                <a:solidFill>
                  <a:srgbClr val="002060"/>
                </a:solidFill>
              </a:rPr>
              <a:t> 500 м в село/ 300 м </a:t>
            </a:r>
            <a:r>
              <a:rPr lang="en-US" dirty="0">
                <a:solidFill>
                  <a:srgbClr val="002060"/>
                </a:solidFill>
              </a:rPr>
              <a:t>(</a:t>
            </a:r>
            <a:r>
              <a:rPr lang="ru-RU" dirty="0">
                <a:solidFill>
                  <a:srgbClr val="002060"/>
                </a:solidFill>
              </a:rPr>
              <a:t>город) и (или) указанная сеть газораспределения пролегает по территории более чем одного МО, за исключением случаев, когда плата за ТП по ИП</a:t>
            </a:r>
          </a:p>
        </p:txBody>
      </p:sp>
    </p:spTree>
    <p:extLst>
      <p:ext uri="{BB962C8B-B14F-4D97-AF65-F5344CB8AC3E}">
        <p14:creationId xmlns:p14="http://schemas.microsoft.com/office/powerpoint/2010/main" val="3332861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AB34CC3F-C336-43F1-B953-919C3625C8D9}" type="slidenum">
              <a:rPr lang="ru-RU" smtClean="0">
                <a:solidFill>
                  <a:srgbClr val="FFFFFF"/>
                </a:solidFill>
              </a:rPr>
              <a:pPr>
                <a:defRPr/>
              </a:pPr>
              <a:t>5</a:t>
            </a:fld>
            <a:endParaRPr lang="ru-RU" dirty="0">
              <a:solidFill>
                <a:srgbClr val="FFFFFF"/>
              </a:solidFill>
            </a:endParaRPr>
          </a:p>
        </p:txBody>
      </p:sp>
      <p:sp>
        <p:nvSpPr>
          <p:cNvPr id="3" name="TextBox 2"/>
          <p:cNvSpPr txBox="1"/>
          <p:nvPr/>
        </p:nvSpPr>
        <p:spPr>
          <a:xfrm>
            <a:off x="0" y="19472"/>
            <a:ext cx="9906000" cy="461665"/>
          </a:xfrm>
          <a:prstGeom prst="rect">
            <a:avLst/>
          </a:prstGeom>
          <a:noFill/>
        </p:spPr>
        <p:txBody>
          <a:bodyPr wrap="square" rtlCol="0">
            <a:spAutoFit/>
          </a:bodyPr>
          <a:lstStyle/>
          <a:p>
            <a:pPr algn="ctr"/>
            <a:r>
              <a:rPr lang="ru-RU" sz="2400" dirty="0">
                <a:solidFill>
                  <a:schemeClr val="bg1"/>
                </a:solidFill>
              </a:rPr>
              <a:t>Заявка на подключение может быть подана через официальный сайт</a:t>
            </a:r>
          </a:p>
        </p:txBody>
      </p:sp>
      <p:sp>
        <p:nvSpPr>
          <p:cNvPr id="4" name="TextBox 3"/>
          <p:cNvSpPr txBox="1"/>
          <p:nvPr/>
        </p:nvSpPr>
        <p:spPr>
          <a:xfrm>
            <a:off x="0" y="836712"/>
            <a:ext cx="9906000" cy="5324535"/>
          </a:xfrm>
          <a:prstGeom prst="rect">
            <a:avLst/>
          </a:prstGeom>
          <a:noFill/>
        </p:spPr>
        <p:txBody>
          <a:bodyPr wrap="square" rtlCol="0">
            <a:spAutoFit/>
          </a:bodyPr>
          <a:lstStyle/>
          <a:p>
            <a:r>
              <a:rPr lang="ru-RU" sz="1700" dirty="0">
                <a:solidFill>
                  <a:schemeClr val="tx1"/>
                </a:solidFill>
              </a:rPr>
              <a:t>Заявка на подключение может быть подана через официальный сайт исполнителя</a:t>
            </a:r>
          </a:p>
          <a:p>
            <a:endParaRPr lang="ru-RU" sz="1700" dirty="0">
              <a:solidFill>
                <a:schemeClr val="tx1"/>
              </a:solidFill>
            </a:endParaRPr>
          </a:p>
          <a:p>
            <a:r>
              <a:rPr lang="ru-RU" sz="1700" dirty="0">
                <a:solidFill>
                  <a:schemeClr val="tx1"/>
                </a:solidFill>
              </a:rPr>
              <a:t>Подача заявок осуществляется заявителем с использованием идентификатора и пароля, выданных посредством сайта исполнителя. Информация о порядке выдачи и использования идентификатора и пароля должно быть на сайте исполнителя (ГРО).</a:t>
            </a:r>
          </a:p>
          <a:p>
            <a:endParaRPr lang="ru-RU" sz="1700" dirty="0">
              <a:solidFill>
                <a:schemeClr val="tx1"/>
              </a:solidFill>
            </a:endParaRPr>
          </a:p>
          <a:p>
            <a:r>
              <a:rPr lang="ru-RU" sz="1700" dirty="0">
                <a:solidFill>
                  <a:schemeClr val="tx1"/>
                </a:solidFill>
              </a:rPr>
              <a:t>Заявитель несет ответственность за достоверность сведений, прилагаемых в </a:t>
            </a:r>
            <a:r>
              <a:rPr lang="ru-RU" sz="1700" dirty="0" err="1">
                <a:solidFill>
                  <a:schemeClr val="tx1"/>
                </a:solidFill>
              </a:rPr>
              <a:t>эл.заявке</a:t>
            </a:r>
            <a:r>
              <a:rPr lang="ru-RU" sz="1700" dirty="0">
                <a:solidFill>
                  <a:schemeClr val="tx1"/>
                </a:solidFill>
              </a:rPr>
              <a:t>.</a:t>
            </a:r>
          </a:p>
          <a:p>
            <a:endParaRPr lang="ru-RU" sz="1700" dirty="0">
              <a:solidFill>
                <a:schemeClr val="tx1"/>
              </a:solidFill>
            </a:endParaRPr>
          </a:p>
          <a:p>
            <a:r>
              <a:rPr lang="ru-RU" sz="1700" dirty="0">
                <a:solidFill>
                  <a:schemeClr val="tx1"/>
                </a:solidFill>
              </a:rPr>
              <a:t>Исполнитель обязан обеспечить принятие в электронном виде заявок и возможность получения заявителем сведений об основных этапах обработки заявок юридических и физических лиц и индивидуальных предпринимателей на технологическое присоединение к электрическим сетям, включая информацию о дате поступления заявки и ее регистрационном номере, направлении в адрес заявителей подписанного со стороны исполнителя договора о подключении и технических условий, о дате заключения договора, о ходе выполнения исполнителем технических условий, о фактическом присоединении, а также о составлении и подписании акта о подключении, на своем официальном сайте, в режиме реального времени без использования программного обеспечения, установка которого на технические средства потребителя требует заключения лицензионного или иного соглашения с правообладателем программного обеспечения, предусматривающего взимание с потребителя платы, и без использования специальных аппаратных средств. </a:t>
            </a:r>
          </a:p>
          <a:p>
            <a:endParaRPr lang="ru-RU" sz="1700" dirty="0">
              <a:solidFill>
                <a:schemeClr val="tx1"/>
              </a:solidFill>
            </a:endParaRPr>
          </a:p>
        </p:txBody>
      </p:sp>
    </p:spTree>
    <p:extLst>
      <p:ext uri="{BB962C8B-B14F-4D97-AF65-F5344CB8AC3E}">
        <p14:creationId xmlns:p14="http://schemas.microsoft.com/office/powerpoint/2010/main" val="2510304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AB34CC3F-C336-43F1-B953-919C3625C8D9}" type="slidenum">
              <a:rPr lang="ru-RU" smtClean="0">
                <a:solidFill>
                  <a:srgbClr val="FFFFFF"/>
                </a:solidFill>
              </a:rPr>
              <a:pPr>
                <a:defRPr/>
              </a:pPr>
              <a:t>6</a:t>
            </a:fld>
            <a:endParaRPr lang="ru-RU" dirty="0">
              <a:solidFill>
                <a:srgbClr val="FFFFFF"/>
              </a:solidFill>
            </a:endParaRPr>
          </a:p>
        </p:txBody>
      </p:sp>
      <p:sp>
        <p:nvSpPr>
          <p:cNvPr id="3" name="TextBox 2"/>
          <p:cNvSpPr txBox="1"/>
          <p:nvPr/>
        </p:nvSpPr>
        <p:spPr>
          <a:xfrm>
            <a:off x="0" y="0"/>
            <a:ext cx="9906000" cy="646331"/>
          </a:xfrm>
          <a:prstGeom prst="rect">
            <a:avLst/>
          </a:prstGeom>
          <a:noFill/>
        </p:spPr>
        <p:txBody>
          <a:bodyPr wrap="square" rtlCol="0">
            <a:spAutoFit/>
          </a:bodyPr>
          <a:lstStyle/>
          <a:p>
            <a:pPr algn="ctr"/>
            <a:r>
              <a:rPr lang="ru-RU" dirty="0">
                <a:solidFill>
                  <a:schemeClr val="bg1"/>
                </a:solidFill>
              </a:rPr>
              <a:t>Внесение изменений в программу газификации в связи с отсутствием </a:t>
            </a:r>
          </a:p>
          <a:p>
            <a:pPr algn="ctr"/>
            <a:r>
              <a:rPr lang="ru-RU" dirty="0">
                <a:solidFill>
                  <a:schemeClr val="bg1"/>
                </a:solidFill>
              </a:rPr>
              <a:t>пропускной способности</a:t>
            </a:r>
          </a:p>
        </p:txBody>
      </p:sp>
      <p:sp>
        <p:nvSpPr>
          <p:cNvPr id="4" name="TextBox 3"/>
          <p:cNvSpPr txBox="1"/>
          <p:nvPr/>
        </p:nvSpPr>
        <p:spPr>
          <a:xfrm>
            <a:off x="0" y="836712"/>
            <a:ext cx="9906000" cy="5509200"/>
          </a:xfrm>
          <a:prstGeom prst="rect">
            <a:avLst/>
          </a:prstGeom>
          <a:noFill/>
        </p:spPr>
        <p:txBody>
          <a:bodyPr wrap="square" rtlCol="0">
            <a:spAutoFit/>
          </a:bodyPr>
          <a:lstStyle/>
          <a:p>
            <a:r>
              <a:rPr lang="ru-RU" sz="2800" dirty="0">
                <a:solidFill>
                  <a:srgbClr val="FF0000"/>
                </a:solidFill>
              </a:rPr>
              <a:t>Заменяется право исполнителя на обязанность </a:t>
            </a:r>
            <a:r>
              <a:rPr lang="ru-RU" dirty="0">
                <a:solidFill>
                  <a:schemeClr val="tx1"/>
                </a:solidFill>
              </a:rPr>
              <a:t>Исполнитель ежеквартально, не позднее 5 числа месяца, следующего за истекшим кварталом, направляет в ОИВ, уполномоченный на разработку региональной программы газификации, предложения о разработке региональной программы газификации или включении в нее в мероприятий по обеспечению технической возможности подключения к сети газораспределения объекта капитального строительства с приложением реестра запросов о предоставлении технических условий и отказов в выдаче технических условий, выданных за истекший квартал. </a:t>
            </a:r>
          </a:p>
          <a:p>
            <a:r>
              <a:rPr lang="ru-RU" dirty="0">
                <a:solidFill>
                  <a:schemeClr val="tx1"/>
                </a:solidFill>
              </a:rPr>
              <a:t>Реестр формируется в разбивке по муниципальным образованиям и содержит информацию о максимальном часовом расходе газа, месте нахождения объекта капитального строительства, планируемого к подключению.</a:t>
            </a:r>
          </a:p>
          <a:p>
            <a:pPr algn="just"/>
            <a:endParaRPr lang="ru-RU" dirty="0">
              <a:solidFill>
                <a:schemeClr val="tx1"/>
              </a:solidFill>
            </a:endParaRPr>
          </a:p>
          <a:p>
            <a:pPr algn="just"/>
            <a:endParaRPr lang="ru-RU" dirty="0">
              <a:solidFill>
                <a:schemeClr val="tx1"/>
              </a:solidFill>
            </a:endParaRPr>
          </a:p>
          <a:p>
            <a:pPr algn="just"/>
            <a:endParaRPr lang="ru-RU" dirty="0">
              <a:solidFill>
                <a:schemeClr val="tx1"/>
              </a:solidFill>
            </a:endParaRPr>
          </a:p>
          <a:p>
            <a:pPr algn="just"/>
            <a:endParaRPr lang="ru-RU" dirty="0">
              <a:solidFill>
                <a:schemeClr val="tx1"/>
              </a:solidFill>
            </a:endParaRPr>
          </a:p>
          <a:p>
            <a:pPr algn="just"/>
            <a:endParaRPr lang="ru-RU" dirty="0">
              <a:solidFill>
                <a:schemeClr val="tx1"/>
              </a:solidFill>
            </a:endParaRPr>
          </a:p>
          <a:p>
            <a:pPr algn="just"/>
            <a:endParaRPr lang="ru-RU" dirty="0">
              <a:solidFill>
                <a:schemeClr val="tx1"/>
              </a:solidFill>
            </a:endParaRPr>
          </a:p>
          <a:p>
            <a:pPr algn="just"/>
            <a:endParaRPr lang="ru-RU" dirty="0">
              <a:solidFill>
                <a:schemeClr val="tx1"/>
              </a:solidFill>
            </a:endParaRPr>
          </a:p>
          <a:p>
            <a:pPr algn="just"/>
            <a:endParaRPr lang="ru-RU" dirty="0"/>
          </a:p>
        </p:txBody>
      </p:sp>
      <p:pic>
        <p:nvPicPr>
          <p:cNvPr id="5" name="Рисунок 4"/>
          <p:cNvPicPr>
            <a:picLocks noChangeAspect="1"/>
          </p:cNvPicPr>
          <p:nvPr/>
        </p:nvPicPr>
        <p:blipFill>
          <a:blip r:embed="rId2"/>
          <a:stretch>
            <a:fillRect/>
          </a:stretch>
        </p:blipFill>
        <p:spPr>
          <a:xfrm>
            <a:off x="3162319" y="4621714"/>
            <a:ext cx="2379409" cy="1784557"/>
          </a:xfrm>
          <a:prstGeom prst="rect">
            <a:avLst/>
          </a:prstGeom>
        </p:spPr>
      </p:pic>
    </p:spTree>
    <p:extLst>
      <p:ext uri="{BB962C8B-B14F-4D97-AF65-F5344CB8AC3E}">
        <p14:creationId xmlns:p14="http://schemas.microsoft.com/office/powerpoint/2010/main" val="1399049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3DA5B44E-9301-4788-B5F6-3D3B0D4B37E7}"/>
              </a:ext>
            </a:extLst>
          </p:cNvPr>
          <p:cNvSpPr>
            <a:spLocks noGrp="1"/>
          </p:cNvSpPr>
          <p:nvPr>
            <p:ph type="sldNum" sz="quarter" idx="10"/>
          </p:nvPr>
        </p:nvSpPr>
        <p:spPr/>
        <p:txBody>
          <a:bodyPr/>
          <a:lstStyle/>
          <a:p>
            <a:pPr>
              <a:defRPr/>
            </a:pPr>
            <a:fld id="{AB34CC3F-C336-43F1-B953-919C3625C8D9}" type="slidenum">
              <a:rPr lang="ru-RU" smtClean="0">
                <a:solidFill>
                  <a:srgbClr val="FFFFFF"/>
                </a:solidFill>
              </a:rPr>
              <a:pPr>
                <a:defRPr/>
              </a:pPr>
              <a:t>7</a:t>
            </a:fld>
            <a:endParaRPr lang="ru-RU" dirty="0">
              <a:solidFill>
                <a:srgbClr val="FFFFFF"/>
              </a:solidFill>
            </a:endParaRPr>
          </a:p>
        </p:txBody>
      </p:sp>
      <p:sp>
        <p:nvSpPr>
          <p:cNvPr id="3" name="TextBox 2">
            <a:extLst>
              <a:ext uri="{FF2B5EF4-FFF2-40B4-BE49-F238E27FC236}">
                <a16:creationId xmlns:a16="http://schemas.microsoft.com/office/drawing/2014/main" id="{E5B874F7-BF9F-430E-B620-F2A05BC87A54}"/>
              </a:ext>
            </a:extLst>
          </p:cNvPr>
          <p:cNvSpPr txBox="1"/>
          <p:nvPr/>
        </p:nvSpPr>
        <p:spPr>
          <a:xfrm>
            <a:off x="56456" y="1124744"/>
            <a:ext cx="9289032" cy="5016758"/>
          </a:xfrm>
          <a:prstGeom prst="rect">
            <a:avLst/>
          </a:prstGeom>
          <a:noFill/>
        </p:spPr>
        <p:txBody>
          <a:bodyPr wrap="square" rtlCol="0">
            <a:spAutoFit/>
          </a:bodyPr>
          <a:lstStyle/>
          <a:p>
            <a:pPr algn="just"/>
            <a:r>
              <a:rPr lang="ru-RU" sz="2000" dirty="0">
                <a:solidFill>
                  <a:schemeClr val="tx1"/>
                </a:solidFill>
              </a:rPr>
              <a:t>Срок действия технических условий, выдаваемых на основании запроса о предоставлении технических условий, составляет 70 рабочих дней.</a:t>
            </a:r>
            <a:endParaRPr lang="en-US" sz="2000" dirty="0">
              <a:solidFill>
                <a:schemeClr val="tx1"/>
              </a:solidFill>
            </a:endParaRPr>
          </a:p>
          <a:p>
            <a:pPr algn="just"/>
            <a:endParaRPr lang="en-US" sz="2000" dirty="0">
              <a:solidFill>
                <a:schemeClr val="tx1"/>
              </a:solidFill>
            </a:endParaRPr>
          </a:p>
          <a:p>
            <a:pPr algn="just"/>
            <a:r>
              <a:rPr lang="ru-RU" sz="2000" dirty="0">
                <a:solidFill>
                  <a:schemeClr val="tx1"/>
                </a:solidFill>
              </a:rPr>
              <a:t>Запрос о предоставлении ТУ может быть дополнен просьбой о выдаче информации о плате за ТП.</a:t>
            </a:r>
          </a:p>
          <a:p>
            <a:pPr algn="just"/>
            <a:r>
              <a:rPr lang="ru-RU" sz="2000" dirty="0">
                <a:solidFill>
                  <a:schemeClr val="tx1"/>
                </a:solidFill>
              </a:rPr>
              <a:t>Размер платы за ТП определяется исходя из технических параметров подключения и в соответствии с методическими указаниями.</a:t>
            </a:r>
          </a:p>
          <a:p>
            <a:pPr algn="just"/>
            <a:r>
              <a:rPr lang="ru-RU" sz="2000" dirty="0">
                <a:solidFill>
                  <a:schemeClr val="tx1"/>
                </a:solidFill>
              </a:rPr>
              <a:t>В случае, если размер платы должен быть установлен впоследствии регулирующим органом по ИП, размер соответствующей платы за технологическое присоединение определяется исходя из технических параметров подключения и УНЦ строительства различных видов объектов капитального строительства непроизводственного назначения и объектов инженерной инфраструктуры. Расходы на реализацию мероприятий, для которых отсутствуют УНЦ строительства не должны превышать сметную стоимость, рассчитанную по сметным нормативам, включенным в федеральный реестр сметных нормативов.</a:t>
            </a:r>
          </a:p>
        </p:txBody>
      </p:sp>
    </p:spTree>
    <p:extLst>
      <p:ext uri="{BB962C8B-B14F-4D97-AF65-F5344CB8AC3E}">
        <p14:creationId xmlns:p14="http://schemas.microsoft.com/office/powerpoint/2010/main" val="1925791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73CA8FCA-9F6C-40A6-B68C-6A83EB21F2AE}"/>
              </a:ext>
            </a:extLst>
          </p:cNvPr>
          <p:cNvSpPr>
            <a:spLocks noGrp="1"/>
          </p:cNvSpPr>
          <p:nvPr>
            <p:ph type="sldNum" sz="quarter" idx="10"/>
          </p:nvPr>
        </p:nvSpPr>
        <p:spPr/>
        <p:txBody>
          <a:bodyPr/>
          <a:lstStyle/>
          <a:p>
            <a:pPr>
              <a:defRPr/>
            </a:pPr>
            <a:fld id="{AB34CC3F-C336-43F1-B953-919C3625C8D9}" type="slidenum">
              <a:rPr lang="ru-RU" smtClean="0">
                <a:solidFill>
                  <a:srgbClr val="FFFFFF"/>
                </a:solidFill>
              </a:rPr>
              <a:pPr>
                <a:defRPr/>
              </a:pPr>
              <a:t>8</a:t>
            </a:fld>
            <a:endParaRPr lang="ru-RU" dirty="0">
              <a:solidFill>
                <a:srgbClr val="FFFFFF"/>
              </a:solidFill>
            </a:endParaRPr>
          </a:p>
        </p:txBody>
      </p:sp>
      <p:sp>
        <p:nvSpPr>
          <p:cNvPr id="3" name="TextBox 2">
            <a:extLst>
              <a:ext uri="{FF2B5EF4-FFF2-40B4-BE49-F238E27FC236}">
                <a16:creationId xmlns:a16="http://schemas.microsoft.com/office/drawing/2014/main" id="{28357E4F-A130-4351-978F-CD40539E0549}"/>
              </a:ext>
            </a:extLst>
          </p:cNvPr>
          <p:cNvSpPr txBox="1"/>
          <p:nvPr/>
        </p:nvSpPr>
        <p:spPr>
          <a:xfrm>
            <a:off x="0" y="908720"/>
            <a:ext cx="9906000" cy="6463308"/>
          </a:xfrm>
          <a:prstGeom prst="rect">
            <a:avLst/>
          </a:prstGeom>
          <a:noFill/>
        </p:spPr>
        <p:txBody>
          <a:bodyPr wrap="square" rtlCol="0">
            <a:spAutoFit/>
          </a:bodyPr>
          <a:lstStyle/>
          <a:p>
            <a:r>
              <a:rPr lang="ru-RU" dirty="0">
                <a:solidFill>
                  <a:schemeClr val="tx1"/>
                </a:solidFill>
              </a:rPr>
              <a:t>Раздел </a:t>
            </a:r>
            <a:r>
              <a:rPr lang="en-US" dirty="0">
                <a:solidFill>
                  <a:schemeClr val="tx1"/>
                </a:solidFill>
              </a:rPr>
              <a:t>V</a:t>
            </a:r>
            <a:r>
              <a:rPr lang="ru-RU" dirty="0">
                <a:solidFill>
                  <a:schemeClr val="tx1"/>
                </a:solidFill>
              </a:rPr>
              <a:t>. Об особенностях определения технической возможности подключения (технологического присоединения) заявителя с максимальным часовым расходом газа свыше 300 куб. метров  утрачивает силу</a:t>
            </a:r>
          </a:p>
          <a:p>
            <a:endParaRPr lang="ru-RU" dirty="0">
              <a:solidFill>
                <a:schemeClr val="tx1"/>
              </a:solidFill>
            </a:endParaRPr>
          </a:p>
          <a:p>
            <a:r>
              <a:rPr lang="ru-RU" dirty="0">
                <a:solidFill>
                  <a:schemeClr val="tx1"/>
                </a:solidFill>
              </a:rPr>
              <a:t>Исполнитель определяет техническую возможность на основании данных о загрузке и наличии дефицита пропускной способности газотранспортной системы, опубликованной в соответствии со Стандартами раскрытия информации, данных, полученных в соответствии с пунктом 81 (1) настоящих Правил от газораспределительных организаций, сети которых технологически связаны с сетями газораспределения исполнителя, а также информации, имеющейся в его распоряжении, о технической возможности подключения к сетям исполнителя.</a:t>
            </a:r>
          </a:p>
          <a:p>
            <a:endParaRPr lang="ru-RU" dirty="0">
              <a:solidFill>
                <a:schemeClr val="tx1"/>
              </a:solidFill>
            </a:endParaRPr>
          </a:p>
          <a:p>
            <a:r>
              <a:rPr lang="ru-RU" dirty="0">
                <a:solidFill>
                  <a:schemeClr val="tx1"/>
                </a:solidFill>
              </a:rPr>
              <a:t>81 (1). Для определения ТВ исполнитель, ежеквартально, не позднее 5 числа месяца, следующего за истекшим кварталом, направляет в ГРО и ГТО, объекты которых технологически связанны с сетями газораспределения исполнителя (далее - смежные организации), информацию о договорах о подключении, заключенных, расторгнутых и по которым осуществлено фактическое присоединение в истекшем квартале.</a:t>
            </a:r>
          </a:p>
          <a:p>
            <a:r>
              <a:rPr lang="ru-RU" dirty="0">
                <a:solidFill>
                  <a:schemeClr val="tx1"/>
                </a:solidFill>
              </a:rPr>
              <a:t>Информация представляется смежной организации в разбивке по соответствующим технологически связанным объектам, а в отношении магистральных газопроводов по каждой точке выхода из газотранспортной системы, с которой имеется технологическая связь.</a:t>
            </a:r>
          </a:p>
          <a:p>
            <a:endParaRPr lang="ru-RU" dirty="0">
              <a:solidFill>
                <a:schemeClr val="tx1"/>
              </a:solidFill>
            </a:endParaRPr>
          </a:p>
          <a:p>
            <a:endParaRPr lang="ru-RU" dirty="0">
              <a:solidFill>
                <a:schemeClr val="tx1"/>
              </a:solidFill>
            </a:endParaRPr>
          </a:p>
          <a:p>
            <a:endParaRPr lang="ru-RU" dirty="0">
              <a:solidFill>
                <a:schemeClr val="tx1"/>
              </a:solidFill>
            </a:endParaRPr>
          </a:p>
        </p:txBody>
      </p:sp>
    </p:spTree>
    <p:extLst>
      <p:ext uri="{BB962C8B-B14F-4D97-AF65-F5344CB8AC3E}">
        <p14:creationId xmlns:p14="http://schemas.microsoft.com/office/powerpoint/2010/main" val="52709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EAB0563A-1F88-4C6F-B1E7-B9A3C09AA14F}"/>
              </a:ext>
            </a:extLst>
          </p:cNvPr>
          <p:cNvSpPr>
            <a:spLocks noGrp="1"/>
          </p:cNvSpPr>
          <p:nvPr>
            <p:ph type="sldNum" sz="quarter" idx="10"/>
          </p:nvPr>
        </p:nvSpPr>
        <p:spPr/>
        <p:txBody>
          <a:bodyPr/>
          <a:lstStyle/>
          <a:p>
            <a:pPr>
              <a:defRPr/>
            </a:pPr>
            <a:fld id="{AB34CC3F-C336-43F1-B953-919C3625C8D9}" type="slidenum">
              <a:rPr lang="ru-RU" smtClean="0">
                <a:solidFill>
                  <a:srgbClr val="FFFFFF"/>
                </a:solidFill>
              </a:rPr>
              <a:pPr>
                <a:defRPr/>
              </a:pPr>
              <a:t>9</a:t>
            </a:fld>
            <a:endParaRPr lang="ru-RU" dirty="0">
              <a:solidFill>
                <a:srgbClr val="FFFFFF"/>
              </a:solidFill>
            </a:endParaRPr>
          </a:p>
        </p:txBody>
      </p:sp>
      <p:sp>
        <p:nvSpPr>
          <p:cNvPr id="3" name="TextBox 2">
            <a:extLst>
              <a:ext uri="{FF2B5EF4-FFF2-40B4-BE49-F238E27FC236}">
                <a16:creationId xmlns:a16="http://schemas.microsoft.com/office/drawing/2014/main" id="{EF64729C-803D-4CC3-8CB9-4286F6615CA2}"/>
              </a:ext>
            </a:extLst>
          </p:cNvPr>
          <p:cNvSpPr txBox="1"/>
          <p:nvPr/>
        </p:nvSpPr>
        <p:spPr>
          <a:xfrm>
            <a:off x="200472" y="1124744"/>
            <a:ext cx="9433048" cy="2831544"/>
          </a:xfrm>
          <a:prstGeom prst="rect">
            <a:avLst/>
          </a:prstGeom>
          <a:noFill/>
        </p:spPr>
        <p:txBody>
          <a:bodyPr wrap="square" rtlCol="0">
            <a:spAutoFit/>
          </a:bodyPr>
          <a:lstStyle/>
          <a:p>
            <a:pPr algn="just"/>
            <a:r>
              <a:rPr lang="ru-RU" sz="2000" dirty="0">
                <a:solidFill>
                  <a:schemeClr val="tx1"/>
                </a:solidFill>
              </a:rPr>
              <a:t>Информация о наличии (отсутствии) технической возможности доступа к регулируемым услугам, в том числе загрузке и наличии дефицита пропускной способности магистральных газопроводов, для целей определения возможности технологического присоединения к газораспределительным сетям, раскрывается субъектом естественной монополии по каждой газораспределительной станции отдельно. Наличие дефицита пропускной способности определяется на основании замеров максимального часового расхода газа в зимний период и проектной производительности газораспределительной станции.»</a:t>
            </a:r>
          </a:p>
          <a:p>
            <a:endParaRPr lang="ru-RU" dirty="0"/>
          </a:p>
        </p:txBody>
      </p:sp>
      <p:pic>
        <p:nvPicPr>
          <p:cNvPr id="7" name="Рисунок 6">
            <a:extLst>
              <a:ext uri="{FF2B5EF4-FFF2-40B4-BE49-F238E27FC236}">
                <a16:creationId xmlns:a16="http://schemas.microsoft.com/office/drawing/2014/main" id="{588A6DA7-060F-4A87-8A23-4DE24A2C111A}"/>
              </a:ext>
            </a:extLst>
          </p:cNvPr>
          <p:cNvPicPr>
            <a:picLocks noChangeAspect="1"/>
          </p:cNvPicPr>
          <p:nvPr/>
        </p:nvPicPr>
        <p:blipFill>
          <a:blip r:embed="rId2"/>
          <a:stretch>
            <a:fillRect/>
          </a:stretch>
        </p:blipFill>
        <p:spPr>
          <a:xfrm>
            <a:off x="3488246" y="4172491"/>
            <a:ext cx="2857500" cy="2190750"/>
          </a:xfrm>
          <a:prstGeom prst="rect">
            <a:avLst/>
          </a:prstGeom>
        </p:spPr>
      </p:pic>
    </p:spTree>
    <p:extLst>
      <p:ext uri="{BB962C8B-B14F-4D97-AF65-F5344CB8AC3E}">
        <p14:creationId xmlns:p14="http://schemas.microsoft.com/office/powerpoint/2010/main" val="3167671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формление по умолчанию">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формление по умолчанию">
      <a:majorFont>
        <a:latin typeface="Arial"/>
        <a:ea typeface=""/>
        <a:cs typeface=""/>
      </a:majorFont>
      <a:minorFont>
        <a:latin typeface="Arial"/>
        <a:ea typeface=""/>
        <a:cs typeface=""/>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55457</TotalTime>
  <Words>2654</Words>
  <Application>Microsoft Office PowerPoint</Application>
  <PresentationFormat>Лист A4 (210x297 мм)</PresentationFormat>
  <Paragraphs>136</Paragraphs>
  <Slides>21</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21</vt:i4>
      </vt:variant>
    </vt:vector>
  </HeadingPairs>
  <TitlesOfParts>
    <vt:vector size="28" baseType="lpstr">
      <vt:lpstr>MS PGothic</vt:lpstr>
      <vt:lpstr>MS PGothic</vt:lpstr>
      <vt:lpstr>Arial</vt:lpstr>
      <vt:lpstr>Calibri</vt:lpstr>
      <vt:lpstr>Tahoma</vt:lpstr>
      <vt:lpstr>Times New Roman</vt:lpstr>
      <vt:lpstr>Оформление по умолчанию</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Переоформление документов</vt:lpstr>
      <vt:lpstr>Устанавливаемые ставки</vt:lpstr>
      <vt:lpstr>Презентация PowerPoint</vt:lpstr>
      <vt:lpstr>Презентация PowerPoint</vt:lpstr>
      <vt:lpstr>Презентация PowerPoint</vt:lpstr>
      <vt:lpstr>Презентация PowerPoint</vt:lpstr>
    </vt:vector>
  </TitlesOfParts>
  <Company>Gazeta.Ru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ФЕДЕРАЛЬНАЯ АНТИМОНОПОЛЬНАЯ СЛУЖБА</dc:title>
  <dc:creator>lena</dc:creator>
  <cp:lastModifiedBy>user user</cp:lastModifiedBy>
  <cp:revision>2826</cp:revision>
  <cp:lastPrinted>2016-11-22T08:59:33Z</cp:lastPrinted>
  <dcterms:created xsi:type="dcterms:W3CDTF">2007-09-11T19:18:19Z</dcterms:created>
  <dcterms:modified xsi:type="dcterms:W3CDTF">2017-11-10T05:04:12Z</dcterms:modified>
</cp:coreProperties>
</file>